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mo Bold" charset="1" panose="020B0704020202020204"/>
      <p:regular r:id="rId24"/>
    </p:embeddedFont>
    <p:embeddedFont>
      <p:font typeface="Arimo" charset="1" panose="020B0604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notesSlides/notesSlide3.xml" Type="http://schemas.openxmlformats.org/officeDocument/2006/relationships/notesSlide"/><Relationship Id="rId28" Target="notesSlides/notesSlide4.xml" Type="http://schemas.openxmlformats.org/officeDocument/2006/relationships/notesSlide"/><Relationship Id="rId29" Target="notesSlides/notesSlide5.xml" Type="http://schemas.openxmlformats.org/officeDocument/2006/relationships/notesSlide"/><Relationship Id="rId3" Target="viewProps.xml" Type="http://schemas.openxmlformats.org/officeDocument/2006/relationships/viewProps"/><Relationship Id="rId30" Target="notesSlides/notesSlide6.xml" Type="http://schemas.openxmlformats.org/officeDocument/2006/relationships/notesSlide"/><Relationship Id="rId31" Target="notesSlides/notesSlide7.xml" Type="http://schemas.openxmlformats.org/officeDocument/2006/relationships/notesSlide"/><Relationship Id="rId32" Target="notesSlides/notesSlide8.xml" Type="http://schemas.openxmlformats.org/officeDocument/2006/relationships/notesSlide"/><Relationship Id="rId33" Target="notesSlides/notesSlide9.xml" Type="http://schemas.openxmlformats.org/officeDocument/2006/relationships/notesSlide"/><Relationship Id="rId34" Target="notesSlides/notesSlide10.xml" Type="http://schemas.openxmlformats.org/officeDocument/2006/relationships/notesSlide"/><Relationship Id="rId35" Target="notesSlides/notesSlide11.xml" Type="http://schemas.openxmlformats.org/officeDocument/2006/relationships/notesSlide"/><Relationship Id="rId36" Target="notesSlides/notesSlide12.xml" Type="http://schemas.openxmlformats.org/officeDocument/2006/relationships/notesSlide"/><Relationship Id="rId37" Target="notesSlides/notesSlide13.xml" Type="http://schemas.openxmlformats.org/officeDocument/2006/relationships/notesSlide"/><Relationship Id="rId38" Target="notesSlides/notesSlide14.xml" Type="http://schemas.openxmlformats.org/officeDocument/2006/relationships/notesSlide"/><Relationship Id="rId39" Target="notesSlides/notesSlide15.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6" id="6"/>
          <p:cNvGrpSpPr>
            <a:grpSpLocks noChangeAspect="true"/>
          </p:cNvGrpSpPr>
          <p:nvPr/>
        </p:nvGrpSpPr>
        <p:grpSpPr>
          <a:xfrm rot="0">
            <a:off x="1143000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992238" y="2531715"/>
            <a:ext cx="8513712" cy="813197"/>
          </a:xfrm>
          <a:prstGeom prst="rect">
            <a:avLst/>
          </a:prstGeom>
        </p:spPr>
        <p:txBody>
          <a:bodyPr anchor="t" rtlCol="false" tIns="0" lIns="0" bIns="0" rIns="0">
            <a:spAutoFit/>
          </a:bodyPr>
          <a:lstStyle/>
          <a:p>
            <a:pPr algn="l">
              <a:lnSpc>
                <a:spcPts val="6062"/>
              </a:lnSpc>
            </a:pPr>
            <a:r>
              <a:rPr lang="en-US" sz="4875" b="true">
                <a:solidFill>
                  <a:srgbClr val="231971"/>
                </a:solidFill>
                <a:latin typeface="Arimo Bold"/>
                <a:ea typeface="Arimo Bold"/>
                <a:cs typeface="Arimo Bold"/>
                <a:sym typeface="Arimo Bold"/>
              </a:rPr>
              <a:t>RELAZIONE PROJECT WORK</a:t>
            </a:r>
          </a:p>
        </p:txBody>
      </p:sp>
      <p:sp>
        <p:nvSpPr>
          <p:cNvPr name="TextBox 9" id="9"/>
          <p:cNvSpPr txBox="true"/>
          <p:nvPr/>
        </p:nvSpPr>
        <p:spPr>
          <a:xfrm rot="0">
            <a:off x="992238" y="3405931"/>
            <a:ext cx="9445526" cy="1278434"/>
          </a:xfrm>
          <a:prstGeom prst="rect">
            <a:avLst/>
          </a:prstGeom>
        </p:spPr>
        <p:txBody>
          <a:bodyPr anchor="t" rtlCol="false" tIns="0" lIns="0" bIns="0" rIns="0">
            <a:spAutoFit/>
          </a:bodyPr>
          <a:lstStyle/>
          <a:p>
            <a:pPr algn="l">
              <a:lnSpc>
                <a:spcPts val="4875"/>
              </a:lnSpc>
            </a:pPr>
            <a:r>
              <a:rPr lang="en-US" sz="3875" b="true">
                <a:solidFill>
                  <a:srgbClr val="231971"/>
                </a:solidFill>
                <a:latin typeface="Arimo Bold"/>
                <a:ea typeface="Arimo Bold"/>
                <a:cs typeface="Arimo Bold"/>
                <a:sym typeface="Arimo Bold"/>
              </a:rPr>
              <a:t>Sviluppo di un Applicativo per Sondaggi Sicuro</a:t>
            </a:r>
          </a:p>
        </p:txBody>
      </p:sp>
      <p:sp>
        <p:nvSpPr>
          <p:cNvPr name="TextBox 10" id="10"/>
          <p:cNvSpPr txBox="true"/>
          <p:nvPr/>
        </p:nvSpPr>
        <p:spPr>
          <a:xfrm rot="0">
            <a:off x="992238" y="4961185"/>
            <a:ext cx="9445526" cy="168294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Il progetto del nostro Gruppo (GANJA) si è concentrato sulla realizzazione di un applicativo per la creazione e la votazione di sondaggi. L'obiettivo principale era applicare le conoscenze acquisite per securizzare l'applicazione tramite policy e meccanismi di autenticazione avanzati.</a:t>
            </a:r>
          </a:p>
        </p:txBody>
      </p:sp>
      <p:sp>
        <p:nvSpPr>
          <p:cNvPr name="TextBox 11" id="11"/>
          <p:cNvSpPr txBox="true"/>
          <p:nvPr/>
        </p:nvSpPr>
        <p:spPr>
          <a:xfrm rot="0">
            <a:off x="992238" y="6827936"/>
            <a:ext cx="9445526"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Il team è composto da: Giovanni Della Puca, Ayman Mannas, Niccolò Maraldi, Jamshid Quraishi e Alessio Apopei.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TextBox 6" id="6"/>
          <p:cNvSpPr txBox="true"/>
          <p:nvPr/>
        </p:nvSpPr>
        <p:spPr>
          <a:xfrm rot="0">
            <a:off x="753666" y="470446"/>
            <a:ext cx="10525869" cy="636389"/>
          </a:xfrm>
          <a:prstGeom prst="rect">
            <a:avLst/>
          </a:prstGeom>
        </p:spPr>
        <p:txBody>
          <a:bodyPr anchor="t" rtlCol="false" tIns="0" lIns="0" bIns="0" rIns="0">
            <a:spAutoFit/>
          </a:bodyPr>
          <a:lstStyle/>
          <a:p>
            <a:pPr algn="l">
              <a:lnSpc>
                <a:spcPts val="4625"/>
              </a:lnSpc>
            </a:pPr>
            <a:r>
              <a:rPr lang="en-US" sz="3687" b="true">
                <a:solidFill>
                  <a:srgbClr val="231971"/>
                </a:solidFill>
                <a:latin typeface="Arimo Bold"/>
                <a:ea typeface="Arimo Bold"/>
                <a:cs typeface="Arimo Bold"/>
                <a:sym typeface="Arimo Bold"/>
              </a:rPr>
              <a:t>Dashboard Amministratore: Gestione Completa</a:t>
            </a:r>
          </a:p>
        </p:txBody>
      </p:sp>
      <p:sp>
        <p:nvSpPr>
          <p:cNvPr name="TextBox 7" id="7"/>
          <p:cNvSpPr txBox="true"/>
          <p:nvPr/>
        </p:nvSpPr>
        <p:spPr>
          <a:xfrm rot="0">
            <a:off x="753666" y="1416993"/>
            <a:ext cx="16780669" cy="368052"/>
          </a:xfrm>
          <a:prstGeom prst="rect">
            <a:avLst/>
          </a:prstGeom>
        </p:spPr>
        <p:txBody>
          <a:bodyPr anchor="t" rtlCol="false" tIns="0" lIns="0" bIns="0" rIns="0">
            <a:spAutoFit/>
          </a:bodyPr>
          <a:lstStyle/>
          <a:p>
            <a:pPr algn="l">
              <a:lnSpc>
                <a:spcPts val="2312"/>
              </a:lnSpc>
            </a:pPr>
            <a:r>
              <a:rPr lang="en-US" sz="1437">
                <a:solidFill>
                  <a:srgbClr val="2A2742"/>
                </a:solidFill>
                <a:latin typeface="Arimo"/>
                <a:ea typeface="Arimo"/>
                <a:cs typeface="Arimo"/>
                <a:sym typeface="Arimo"/>
              </a:rPr>
              <a:t>L'amministratore ha accesso a una dashboard completa per la gestione dei sondaggi e degli utenti.</a:t>
            </a:r>
          </a:p>
        </p:txBody>
      </p:sp>
      <p:grpSp>
        <p:nvGrpSpPr>
          <p:cNvPr name="Group 8" id="8"/>
          <p:cNvGrpSpPr/>
          <p:nvPr/>
        </p:nvGrpSpPr>
        <p:grpSpPr>
          <a:xfrm rot="0">
            <a:off x="753666" y="2279600"/>
            <a:ext cx="5467945" cy="8518475"/>
            <a:chOff x="0" y="0"/>
            <a:chExt cx="7290593" cy="11357967"/>
          </a:xfrm>
        </p:grpSpPr>
        <p:sp>
          <p:nvSpPr>
            <p:cNvPr name="Freeform 9" id="9"/>
            <p:cNvSpPr/>
            <p:nvPr/>
          </p:nvSpPr>
          <p:spPr>
            <a:xfrm flipH="false" flipV="false" rot="0">
              <a:off x="0" y="0"/>
              <a:ext cx="7290562" cy="11357990"/>
            </a:xfrm>
            <a:custGeom>
              <a:avLst/>
              <a:gdLst/>
              <a:ahLst/>
              <a:cxnLst/>
              <a:rect r="r" b="b" t="t" l="l"/>
              <a:pathLst>
                <a:path h="11357990" w="7290562">
                  <a:moveTo>
                    <a:pt x="0" y="121920"/>
                  </a:moveTo>
                  <a:cubicBezTo>
                    <a:pt x="0" y="54610"/>
                    <a:pt x="54610" y="0"/>
                    <a:pt x="121920" y="0"/>
                  </a:cubicBezTo>
                  <a:lnTo>
                    <a:pt x="7168642" y="0"/>
                  </a:lnTo>
                  <a:cubicBezTo>
                    <a:pt x="7235952" y="0"/>
                    <a:pt x="7290562" y="54610"/>
                    <a:pt x="7290562" y="121920"/>
                  </a:cubicBezTo>
                  <a:lnTo>
                    <a:pt x="7290562" y="11236071"/>
                  </a:lnTo>
                  <a:cubicBezTo>
                    <a:pt x="7290562" y="11303381"/>
                    <a:pt x="7235952" y="11357990"/>
                    <a:pt x="7168642" y="11357990"/>
                  </a:cubicBezTo>
                  <a:lnTo>
                    <a:pt x="121920" y="11357990"/>
                  </a:lnTo>
                  <a:cubicBezTo>
                    <a:pt x="54610" y="11357990"/>
                    <a:pt x="0" y="11303381"/>
                    <a:pt x="0" y="11236071"/>
                  </a:cubicBezTo>
                  <a:close/>
                </a:path>
              </a:pathLst>
            </a:custGeom>
            <a:solidFill>
              <a:srgbClr val="FAFAFA">
                <a:alpha val="90196"/>
              </a:srgbClr>
            </a:solidFill>
          </p:spPr>
        </p:sp>
      </p:grpSp>
      <p:grpSp>
        <p:nvGrpSpPr>
          <p:cNvPr name="Group 10" id="10"/>
          <p:cNvGrpSpPr/>
          <p:nvPr/>
        </p:nvGrpSpPr>
        <p:grpSpPr>
          <a:xfrm rot="0">
            <a:off x="753666" y="2260550"/>
            <a:ext cx="5467945" cy="76200"/>
            <a:chOff x="0" y="0"/>
            <a:chExt cx="7290593" cy="101600"/>
          </a:xfrm>
        </p:grpSpPr>
        <p:sp>
          <p:nvSpPr>
            <p:cNvPr name="Freeform 11" id="11"/>
            <p:cNvSpPr/>
            <p:nvPr/>
          </p:nvSpPr>
          <p:spPr>
            <a:xfrm flipH="false" flipV="false" rot="0">
              <a:off x="0" y="0"/>
              <a:ext cx="7290562" cy="101600"/>
            </a:xfrm>
            <a:custGeom>
              <a:avLst/>
              <a:gdLst/>
              <a:ahLst/>
              <a:cxnLst/>
              <a:rect r="r" b="b" t="t" l="l"/>
              <a:pathLst>
                <a:path h="101600" w="7290562">
                  <a:moveTo>
                    <a:pt x="0" y="50800"/>
                  </a:moveTo>
                  <a:cubicBezTo>
                    <a:pt x="0" y="22733"/>
                    <a:pt x="22733" y="0"/>
                    <a:pt x="50800" y="0"/>
                  </a:cubicBezTo>
                  <a:lnTo>
                    <a:pt x="7239762" y="0"/>
                  </a:lnTo>
                  <a:cubicBezTo>
                    <a:pt x="7267829" y="0"/>
                    <a:pt x="7290562" y="22733"/>
                    <a:pt x="7290562" y="50800"/>
                  </a:cubicBezTo>
                  <a:cubicBezTo>
                    <a:pt x="7290562" y="78867"/>
                    <a:pt x="7267829" y="101600"/>
                    <a:pt x="7239762" y="101600"/>
                  </a:cubicBezTo>
                  <a:lnTo>
                    <a:pt x="50800" y="101600"/>
                  </a:lnTo>
                  <a:cubicBezTo>
                    <a:pt x="22733" y="101600"/>
                    <a:pt x="0" y="78867"/>
                    <a:pt x="0" y="50800"/>
                  </a:cubicBezTo>
                  <a:close/>
                </a:path>
              </a:pathLst>
            </a:custGeom>
            <a:solidFill>
              <a:srgbClr val="5E4CE6"/>
            </a:solidFill>
          </p:spPr>
        </p:sp>
      </p:grpSp>
      <p:grpSp>
        <p:nvGrpSpPr>
          <p:cNvPr name="Group 12" id="12"/>
          <p:cNvGrpSpPr/>
          <p:nvPr/>
        </p:nvGrpSpPr>
        <p:grpSpPr>
          <a:xfrm rot="0">
            <a:off x="3205014" y="1996976"/>
            <a:ext cx="565249" cy="565249"/>
            <a:chOff x="0" y="0"/>
            <a:chExt cx="753665" cy="753665"/>
          </a:xfrm>
        </p:grpSpPr>
        <p:sp>
          <p:nvSpPr>
            <p:cNvPr name="Freeform 13" id="13"/>
            <p:cNvSpPr/>
            <p:nvPr/>
          </p:nvSpPr>
          <p:spPr>
            <a:xfrm flipH="false" flipV="false" rot="0">
              <a:off x="0" y="0"/>
              <a:ext cx="753618" cy="753618"/>
            </a:xfrm>
            <a:custGeom>
              <a:avLst/>
              <a:gdLst/>
              <a:ahLst/>
              <a:cxnLst/>
              <a:rect r="r" b="b" t="t" l="l"/>
              <a:pathLst>
                <a:path h="753618" w="753618">
                  <a:moveTo>
                    <a:pt x="0" y="376809"/>
                  </a:moveTo>
                  <a:cubicBezTo>
                    <a:pt x="0" y="168656"/>
                    <a:pt x="168656" y="0"/>
                    <a:pt x="376809" y="0"/>
                  </a:cubicBezTo>
                  <a:cubicBezTo>
                    <a:pt x="584962" y="0"/>
                    <a:pt x="753618" y="168656"/>
                    <a:pt x="753618" y="376809"/>
                  </a:cubicBezTo>
                  <a:cubicBezTo>
                    <a:pt x="753618" y="584962"/>
                    <a:pt x="584962" y="753618"/>
                    <a:pt x="376809" y="753618"/>
                  </a:cubicBezTo>
                  <a:cubicBezTo>
                    <a:pt x="168656" y="753618"/>
                    <a:pt x="0" y="584962"/>
                    <a:pt x="0" y="376809"/>
                  </a:cubicBezTo>
                  <a:close/>
                </a:path>
              </a:pathLst>
            </a:custGeom>
            <a:solidFill>
              <a:srgbClr val="5E4CE6"/>
            </a:solidFill>
          </p:spPr>
        </p:sp>
      </p:grpSp>
      <p:sp>
        <p:nvSpPr>
          <p:cNvPr name="TextBox 14" id="14"/>
          <p:cNvSpPr txBox="true"/>
          <p:nvPr/>
        </p:nvSpPr>
        <p:spPr>
          <a:xfrm rot="0">
            <a:off x="3374529" y="2042964"/>
            <a:ext cx="226070" cy="377875"/>
          </a:xfrm>
          <a:prstGeom prst="rect">
            <a:avLst/>
          </a:prstGeom>
        </p:spPr>
        <p:txBody>
          <a:bodyPr anchor="t" rtlCol="false" tIns="0" lIns="0" bIns="0" rIns="0">
            <a:spAutoFit/>
          </a:bodyPr>
          <a:lstStyle/>
          <a:p>
            <a:pPr algn="l">
              <a:lnSpc>
                <a:spcPts val="2812"/>
              </a:lnSpc>
            </a:pPr>
            <a:r>
              <a:rPr lang="en-US" sz="1750" b="true">
                <a:solidFill>
                  <a:srgbClr val="FFFFFF"/>
                </a:solidFill>
                <a:latin typeface="Arimo Bold"/>
                <a:ea typeface="Arimo Bold"/>
                <a:cs typeface="Arimo Bold"/>
                <a:sym typeface="Arimo Bold"/>
              </a:rPr>
              <a:t>1</a:t>
            </a:r>
          </a:p>
        </p:txBody>
      </p:sp>
      <p:sp>
        <p:nvSpPr>
          <p:cNvPr name="TextBox 15" id="15"/>
          <p:cNvSpPr txBox="true"/>
          <p:nvPr/>
        </p:nvSpPr>
        <p:spPr>
          <a:xfrm rot="0">
            <a:off x="961132" y="2712541"/>
            <a:ext cx="2355354" cy="332482"/>
          </a:xfrm>
          <a:prstGeom prst="rect">
            <a:avLst/>
          </a:prstGeom>
        </p:spPr>
        <p:txBody>
          <a:bodyPr anchor="t" rtlCol="false" tIns="0" lIns="0" bIns="0" rIns="0">
            <a:spAutoFit/>
          </a:bodyPr>
          <a:lstStyle/>
          <a:p>
            <a:pPr algn="l">
              <a:lnSpc>
                <a:spcPts val="2312"/>
              </a:lnSpc>
            </a:pPr>
            <a:r>
              <a:rPr lang="en-US" sz="1812" b="true">
                <a:solidFill>
                  <a:srgbClr val="2A2742"/>
                </a:solidFill>
                <a:latin typeface="Arimo Bold"/>
                <a:ea typeface="Arimo Bold"/>
                <a:cs typeface="Arimo Bold"/>
                <a:sym typeface="Arimo Bold"/>
              </a:rPr>
              <a:t>Gestione Sondaggi</a:t>
            </a:r>
          </a:p>
        </p:txBody>
      </p:sp>
      <p:sp>
        <p:nvSpPr>
          <p:cNvPr name="TextBox 16" id="16"/>
          <p:cNvSpPr txBox="true"/>
          <p:nvPr/>
        </p:nvSpPr>
        <p:spPr>
          <a:xfrm rot="0">
            <a:off x="961132" y="3091309"/>
            <a:ext cx="5053012" cy="970806"/>
          </a:xfrm>
          <a:prstGeom prst="rect">
            <a:avLst/>
          </a:prstGeom>
        </p:spPr>
        <p:txBody>
          <a:bodyPr anchor="t" rtlCol="false" tIns="0" lIns="0" bIns="0" rIns="0">
            <a:spAutoFit/>
          </a:bodyPr>
          <a:lstStyle/>
          <a:p>
            <a:pPr algn="l">
              <a:lnSpc>
                <a:spcPts val="2312"/>
              </a:lnSpc>
            </a:pPr>
            <a:r>
              <a:rPr lang="en-US" sz="1437">
                <a:solidFill>
                  <a:srgbClr val="2A2742"/>
                </a:solidFill>
                <a:latin typeface="Arimo"/>
                <a:ea typeface="Arimo"/>
                <a:cs typeface="Arimo"/>
                <a:sym typeface="Arimo"/>
              </a:rPr>
              <a:t>Storico dei sondaggi recenti con opzioni di visualizzazione ed eliminazione. Possibilità di vedere i voti in forma anonima.</a:t>
            </a:r>
          </a:p>
        </p:txBody>
      </p:sp>
      <p:grpSp>
        <p:nvGrpSpPr>
          <p:cNvPr name="Group 17" id="17"/>
          <p:cNvGrpSpPr>
            <a:grpSpLocks noChangeAspect="true"/>
          </p:cNvGrpSpPr>
          <p:nvPr/>
        </p:nvGrpSpPr>
        <p:grpSpPr>
          <a:xfrm rot="0">
            <a:off x="961132" y="4274046"/>
            <a:ext cx="5053012" cy="2137470"/>
            <a:chOff x="0" y="0"/>
            <a:chExt cx="6737350" cy="2849960"/>
          </a:xfrm>
        </p:grpSpPr>
        <p:sp>
          <p:nvSpPr>
            <p:cNvPr name="Freeform 18" id="18" descr="preencoded.png"/>
            <p:cNvSpPr/>
            <p:nvPr/>
          </p:nvSpPr>
          <p:spPr>
            <a:xfrm flipH="false" flipV="false" rot="0">
              <a:off x="0" y="0"/>
              <a:ext cx="6737350" cy="2850007"/>
            </a:xfrm>
            <a:custGeom>
              <a:avLst/>
              <a:gdLst/>
              <a:ahLst/>
              <a:cxnLst/>
              <a:rect r="r" b="b" t="t" l="l"/>
              <a:pathLst>
                <a:path h="2850007" w="6737350">
                  <a:moveTo>
                    <a:pt x="0" y="0"/>
                  </a:moveTo>
                  <a:lnTo>
                    <a:pt x="6737350" y="0"/>
                  </a:lnTo>
                  <a:lnTo>
                    <a:pt x="6737350" y="2850007"/>
                  </a:lnTo>
                  <a:lnTo>
                    <a:pt x="0" y="2850007"/>
                  </a:lnTo>
                  <a:lnTo>
                    <a:pt x="0" y="0"/>
                  </a:lnTo>
                  <a:close/>
                </a:path>
              </a:pathLst>
            </a:custGeom>
            <a:blipFill>
              <a:blip r:embed="rId4"/>
              <a:stretch>
                <a:fillRect l="-137" t="0" r="-137" b="1"/>
              </a:stretch>
            </a:blipFill>
          </p:spPr>
        </p:sp>
      </p:grpSp>
      <p:grpSp>
        <p:nvGrpSpPr>
          <p:cNvPr name="Group 19" id="19"/>
          <p:cNvGrpSpPr/>
          <p:nvPr/>
        </p:nvGrpSpPr>
        <p:grpSpPr>
          <a:xfrm rot="0">
            <a:off x="6410027" y="2279600"/>
            <a:ext cx="5467945" cy="8518475"/>
            <a:chOff x="0" y="0"/>
            <a:chExt cx="7290593" cy="11357967"/>
          </a:xfrm>
        </p:grpSpPr>
        <p:sp>
          <p:nvSpPr>
            <p:cNvPr name="Freeform 20" id="20"/>
            <p:cNvSpPr/>
            <p:nvPr/>
          </p:nvSpPr>
          <p:spPr>
            <a:xfrm flipH="false" flipV="false" rot="0">
              <a:off x="0" y="0"/>
              <a:ext cx="7290562" cy="11357990"/>
            </a:xfrm>
            <a:custGeom>
              <a:avLst/>
              <a:gdLst/>
              <a:ahLst/>
              <a:cxnLst/>
              <a:rect r="r" b="b" t="t" l="l"/>
              <a:pathLst>
                <a:path h="11357990" w="7290562">
                  <a:moveTo>
                    <a:pt x="0" y="121920"/>
                  </a:moveTo>
                  <a:cubicBezTo>
                    <a:pt x="0" y="54610"/>
                    <a:pt x="54610" y="0"/>
                    <a:pt x="121920" y="0"/>
                  </a:cubicBezTo>
                  <a:lnTo>
                    <a:pt x="7168642" y="0"/>
                  </a:lnTo>
                  <a:cubicBezTo>
                    <a:pt x="7235952" y="0"/>
                    <a:pt x="7290562" y="54610"/>
                    <a:pt x="7290562" y="121920"/>
                  </a:cubicBezTo>
                  <a:lnTo>
                    <a:pt x="7290562" y="11236071"/>
                  </a:lnTo>
                  <a:cubicBezTo>
                    <a:pt x="7290562" y="11303381"/>
                    <a:pt x="7235952" y="11357990"/>
                    <a:pt x="7168642" y="11357990"/>
                  </a:cubicBezTo>
                  <a:lnTo>
                    <a:pt x="121920" y="11357990"/>
                  </a:lnTo>
                  <a:cubicBezTo>
                    <a:pt x="54610" y="11357990"/>
                    <a:pt x="0" y="11303381"/>
                    <a:pt x="0" y="11236071"/>
                  </a:cubicBezTo>
                  <a:close/>
                </a:path>
              </a:pathLst>
            </a:custGeom>
            <a:solidFill>
              <a:srgbClr val="FAFAFA">
                <a:alpha val="90196"/>
              </a:srgbClr>
            </a:solidFill>
          </p:spPr>
        </p:sp>
      </p:grpSp>
      <p:grpSp>
        <p:nvGrpSpPr>
          <p:cNvPr name="Group 21" id="21"/>
          <p:cNvGrpSpPr/>
          <p:nvPr/>
        </p:nvGrpSpPr>
        <p:grpSpPr>
          <a:xfrm rot="0">
            <a:off x="6410027" y="2260550"/>
            <a:ext cx="5467945" cy="76200"/>
            <a:chOff x="0" y="0"/>
            <a:chExt cx="7290593" cy="101600"/>
          </a:xfrm>
        </p:grpSpPr>
        <p:sp>
          <p:nvSpPr>
            <p:cNvPr name="Freeform 22" id="22"/>
            <p:cNvSpPr/>
            <p:nvPr/>
          </p:nvSpPr>
          <p:spPr>
            <a:xfrm flipH="false" flipV="false" rot="0">
              <a:off x="0" y="0"/>
              <a:ext cx="7290562" cy="101600"/>
            </a:xfrm>
            <a:custGeom>
              <a:avLst/>
              <a:gdLst/>
              <a:ahLst/>
              <a:cxnLst/>
              <a:rect r="r" b="b" t="t" l="l"/>
              <a:pathLst>
                <a:path h="101600" w="7290562">
                  <a:moveTo>
                    <a:pt x="0" y="50800"/>
                  </a:moveTo>
                  <a:cubicBezTo>
                    <a:pt x="0" y="22733"/>
                    <a:pt x="22733" y="0"/>
                    <a:pt x="50800" y="0"/>
                  </a:cubicBezTo>
                  <a:lnTo>
                    <a:pt x="7239762" y="0"/>
                  </a:lnTo>
                  <a:cubicBezTo>
                    <a:pt x="7267829" y="0"/>
                    <a:pt x="7290562" y="22733"/>
                    <a:pt x="7290562" y="50800"/>
                  </a:cubicBezTo>
                  <a:cubicBezTo>
                    <a:pt x="7290562" y="78867"/>
                    <a:pt x="7267829" y="101600"/>
                    <a:pt x="7239762" y="101600"/>
                  </a:cubicBezTo>
                  <a:lnTo>
                    <a:pt x="50800" y="101600"/>
                  </a:lnTo>
                  <a:cubicBezTo>
                    <a:pt x="22733" y="101600"/>
                    <a:pt x="0" y="78867"/>
                    <a:pt x="0" y="50800"/>
                  </a:cubicBezTo>
                  <a:close/>
                </a:path>
              </a:pathLst>
            </a:custGeom>
            <a:solidFill>
              <a:srgbClr val="5E4CE6"/>
            </a:solidFill>
          </p:spPr>
        </p:sp>
      </p:grpSp>
      <p:grpSp>
        <p:nvGrpSpPr>
          <p:cNvPr name="Group 23" id="23"/>
          <p:cNvGrpSpPr/>
          <p:nvPr/>
        </p:nvGrpSpPr>
        <p:grpSpPr>
          <a:xfrm rot="0">
            <a:off x="8861375" y="1996976"/>
            <a:ext cx="565249" cy="565249"/>
            <a:chOff x="0" y="0"/>
            <a:chExt cx="753665" cy="753665"/>
          </a:xfrm>
        </p:grpSpPr>
        <p:sp>
          <p:nvSpPr>
            <p:cNvPr name="Freeform 24" id="24"/>
            <p:cNvSpPr/>
            <p:nvPr/>
          </p:nvSpPr>
          <p:spPr>
            <a:xfrm flipH="false" flipV="false" rot="0">
              <a:off x="0" y="0"/>
              <a:ext cx="753618" cy="753618"/>
            </a:xfrm>
            <a:custGeom>
              <a:avLst/>
              <a:gdLst/>
              <a:ahLst/>
              <a:cxnLst/>
              <a:rect r="r" b="b" t="t" l="l"/>
              <a:pathLst>
                <a:path h="753618" w="753618">
                  <a:moveTo>
                    <a:pt x="0" y="376809"/>
                  </a:moveTo>
                  <a:cubicBezTo>
                    <a:pt x="0" y="168656"/>
                    <a:pt x="168656" y="0"/>
                    <a:pt x="376809" y="0"/>
                  </a:cubicBezTo>
                  <a:cubicBezTo>
                    <a:pt x="584962" y="0"/>
                    <a:pt x="753618" y="168656"/>
                    <a:pt x="753618" y="376809"/>
                  </a:cubicBezTo>
                  <a:cubicBezTo>
                    <a:pt x="753618" y="584962"/>
                    <a:pt x="584962" y="753618"/>
                    <a:pt x="376809" y="753618"/>
                  </a:cubicBezTo>
                  <a:cubicBezTo>
                    <a:pt x="168656" y="753618"/>
                    <a:pt x="0" y="584962"/>
                    <a:pt x="0" y="376809"/>
                  </a:cubicBezTo>
                  <a:close/>
                </a:path>
              </a:pathLst>
            </a:custGeom>
            <a:solidFill>
              <a:srgbClr val="5E4CE6"/>
            </a:solidFill>
          </p:spPr>
        </p:sp>
      </p:grpSp>
      <p:sp>
        <p:nvSpPr>
          <p:cNvPr name="TextBox 25" id="25"/>
          <p:cNvSpPr txBox="true"/>
          <p:nvPr/>
        </p:nvSpPr>
        <p:spPr>
          <a:xfrm rot="0">
            <a:off x="9030890" y="2042964"/>
            <a:ext cx="226070" cy="377875"/>
          </a:xfrm>
          <a:prstGeom prst="rect">
            <a:avLst/>
          </a:prstGeom>
        </p:spPr>
        <p:txBody>
          <a:bodyPr anchor="t" rtlCol="false" tIns="0" lIns="0" bIns="0" rIns="0">
            <a:spAutoFit/>
          </a:bodyPr>
          <a:lstStyle/>
          <a:p>
            <a:pPr algn="l">
              <a:lnSpc>
                <a:spcPts val="2812"/>
              </a:lnSpc>
            </a:pPr>
            <a:r>
              <a:rPr lang="en-US" sz="1750" b="true">
                <a:solidFill>
                  <a:srgbClr val="FFFFFF"/>
                </a:solidFill>
                <a:latin typeface="Arimo Bold"/>
                <a:ea typeface="Arimo Bold"/>
                <a:cs typeface="Arimo Bold"/>
                <a:sym typeface="Arimo Bold"/>
              </a:rPr>
              <a:t>2</a:t>
            </a:r>
          </a:p>
        </p:txBody>
      </p:sp>
      <p:sp>
        <p:nvSpPr>
          <p:cNvPr name="TextBox 26" id="26"/>
          <p:cNvSpPr txBox="true"/>
          <p:nvPr/>
        </p:nvSpPr>
        <p:spPr>
          <a:xfrm rot="0">
            <a:off x="6617494" y="2712541"/>
            <a:ext cx="2355354" cy="332482"/>
          </a:xfrm>
          <a:prstGeom prst="rect">
            <a:avLst/>
          </a:prstGeom>
        </p:spPr>
        <p:txBody>
          <a:bodyPr anchor="t" rtlCol="false" tIns="0" lIns="0" bIns="0" rIns="0">
            <a:spAutoFit/>
          </a:bodyPr>
          <a:lstStyle/>
          <a:p>
            <a:pPr algn="l">
              <a:lnSpc>
                <a:spcPts val="2312"/>
              </a:lnSpc>
            </a:pPr>
            <a:r>
              <a:rPr lang="en-US" sz="1812" b="true">
                <a:solidFill>
                  <a:srgbClr val="2A2742"/>
                </a:solidFill>
                <a:latin typeface="Arimo Bold"/>
                <a:ea typeface="Arimo Bold"/>
                <a:cs typeface="Arimo Bold"/>
                <a:sym typeface="Arimo Bold"/>
              </a:rPr>
              <a:t>Gestione Utenti</a:t>
            </a:r>
          </a:p>
        </p:txBody>
      </p:sp>
      <p:sp>
        <p:nvSpPr>
          <p:cNvPr name="TextBox 27" id="27"/>
          <p:cNvSpPr txBox="true"/>
          <p:nvPr/>
        </p:nvSpPr>
        <p:spPr>
          <a:xfrm rot="0">
            <a:off x="6617494" y="3091309"/>
            <a:ext cx="5053012" cy="669429"/>
          </a:xfrm>
          <a:prstGeom prst="rect">
            <a:avLst/>
          </a:prstGeom>
        </p:spPr>
        <p:txBody>
          <a:bodyPr anchor="t" rtlCol="false" tIns="0" lIns="0" bIns="0" rIns="0">
            <a:spAutoFit/>
          </a:bodyPr>
          <a:lstStyle/>
          <a:p>
            <a:pPr algn="l">
              <a:lnSpc>
                <a:spcPts val="2312"/>
              </a:lnSpc>
            </a:pPr>
            <a:r>
              <a:rPr lang="en-US" sz="1437">
                <a:solidFill>
                  <a:srgbClr val="2A2742"/>
                </a:solidFill>
                <a:latin typeface="Arimo"/>
                <a:ea typeface="Arimo"/>
                <a:cs typeface="Arimo"/>
                <a:sym typeface="Arimo"/>
              </a:rPr>
              <a:t>Pannello dedicato per visualizzare tutti gli utenti registrati, con la facoltà di disabilitare o eliminare i loro account.</a:t>
            </a:r>
          </a:p>
        </p:txBody>
      </p:sp>
      <p:grpSp>
        <p:nvGrpSpPr>
          <p:cNvPr name="Group 28" id="28"/>
          <p:cNvGrpSpPr>
            <a:grpSpLocks noChangeAspect="true"/>
          </p:cNvGrpSpPr>
          <p:nvPr/>
        </p:nvGrpSpPr>
        <p:grpSpPr>
          <a:xfrm rot="0">
            <a:off x="6617494" y="3972669"/>
            <a:ext cx="5053012" cy="3806726"/>
            <a:chOff x="0" y="0"/>
            <a:chExt cx="6737350" cy="5075635"/>
          </a:xfrm>
        </p:grpSpPr>
        <p:sp>
          <p:nvSpPr>
            <p:cNvPr name="Freeform 29" id="29" descr="preencoded.png"/>
            <p:cNvSpPr/>
            <p:nvPr/>
          </p:nvSpPr>
          <p:spPr>
            <a:xfrm flipH="false" flipV="false" rot="0">
              <a:off x="0" y="0"/>
              <a:ext cx="6737350" cy="5075682"/>
            </a:xfrm>
            <a:custGeom>
              <a:avLst/>
              <a:gdLst/>
              <a:ahLst/>
              <a:cxnLst/>
              <a:rect r="r" b="b" t="t" l="l"/>
              <a:pathLst>
                <a:path h="5075682" w="6737350">
                  <a:moveTo>
                    <a:pt x="0" y="0"/>
                  </a:moveTo>
                  <a:lnTo>
                    <a:pt x="6737350" y="0"/>
                  </a:lnTo>
                  <a:lnTo>
                    <a:pt x="6737350" y="5075682"/>
                  </a:lnTo>
                  <a:lnTo>
                    <a:pt x="0" y="5075682"/>
                  </a:lnTo>
                  <a:lnTo>
                    <a:pt x="0" y="0"/>
                  </a:lnTo>
                  <a:close/>
                </a:path>
              </a:pathLst>
            </a:custGeom>
            <a:blipFill>
              <a:blip r:embed="rId5"/>
              <a:stretch>
                <a:fillRect l="-4" t="0" r="-4" b="0"/>
              </a:stretch>
            </a:blipFill>
          </p:spPr>
        </p:sp>
      </p:grpSp>
      <p:grpSp>
        <p:nvGrpSpPr>
          <p:cNvPr name="Group 30" id="30"/>
          <p:cNvGrpSpPr/>
          <p:nvPr/>
        </p:nvGrpSpPr>
        <p:grpSpPr>
          <a:xfrm rot="0">
            <a:off x="12066389" y="2279600"/>
            <a:ext cx="5467945" cy="8518475"/>
            <a:chOff x="0" y="0"/>
            <a:chExt cx="7290593" cy="11357967"/>
          </a:xfrm>
        </p:grpSpPr>
        <p:sp>
          <p:nvSpPr>
            <p:cNvPr name="Freeform 31" id="31"/>
            <p:cNvSpPr/>
            <p:nvPr/>
          </p:nvSpPr>
          <p:spPr>
            <a:xfrm flipH="false" flipV="false" rot="0">
              <a:off x="0" y="0"/>
              <a:ext cx="7290562" cy="11357990"/>
            </a:xfrm>
            <a:custGeom>
              <a:avLst/>
              <a:gdLst/>
              <a:ahLst/>
              <a:cxnLst/>
              <a:rect r="r" b="b" t="t" l="l"/>
              <a:pathLst>
                <a:path h="11357990" w="7290562">
                  <a:moveTo>
                    <a:pt x="0" y="121920"/>
                  </a:moveTo>
                  <a:cubicBezTo>
                    <a:pt x="0" y="54610"/>
                    <a:pt x="54610" y="0"/>
                    <a:pt x="121920" y="0"/>
                  </a:cubicBezTo>
                  <a:lnTo>
                    <a:pt x="7168642" y="0"/>
                  </a:lnTo>
                  <a:cubicBezTo>
                    <a:pt x="7235952" y="0"/>
                    <a:pt x="7290562" y="54610"/>
                    <a:pt x="7290562" y="121920"/>
                  </a:cubicBezTo>
                  <a:lnTo>
                    <a:pt x="7290562" y="11236071"/>
                  </a:lnTo>
                  <a:cubicBezTo>
                    <a:pt x="7290562" y="11303381"/>
                    <a:pt x="7235952" y="11357990"/>
                    <a:pt x="7168642" y="11357990"/>
                  </a:cubicBezTo>
                  <a:lnTo>
                    <a:pt x="121920" y="11357990"/>
                  </a:lnTo>
                  <a:cubicBezTo>
                    <a:pt x="54610" y="11357990"/>
                    <a:pt x="0" y="11303381"/>
                    <a:pt x="0" y="11236071"/>
                  </a:cubicBezTo>
                  <a:close/>
                </a:path>
              </a:pathLst>
            </a:custGeom>
            <a:solidFill>
              <a:srgbClr val="FAFAFA">
                <a:alpha val="90196"/>
              </a:srgbClr>
            </a:solidFill>
          </p:spPr>
        </p:sp>
      </p:grpSp>
      <p:grpSp>
        <p:nvGrpSpPr>
          <p:cNvPr name="Group 32" id="32"/>
          <p:cNvGrpSpPr/>
          <p:nvPr/>
        </p:nvGrpSpPr>
        <p:grpSpPr>
          <a:xfrm rot="0">
            <a:off x="12066389" y="2260550"/>
            <a:ext cx="5467945" cy="76200"/>
            <a:chOff x="0" y="0"/>
            <a:chExt cx="7290593" cy="101600"/>
          </a:xfrm>
        </p:grpSpPr>
        <p:sp>
          <p:nvSpPr>
            <p:cNvPr name="Freeform 33" id="33"/>
            <p:cNvSpPr/>
            <p:nvPr/>
          </p:nvSpPr>
          <p:spPr>
            <a:xfrm flipH="false" flipV="false" rot="0">
              <a:off x="0" y="0"/>
              <a:ext cx="7290562" cy="101600"/>
            </a:xfrm>
            <a:custGeom>
              <a:avLst/>
              <a:gdLst/>
              <a:ahLst/>
              <a:cxnLst/>
              <a:rect r="r" b="b" t="t" l="l"/>
              <a:pathLst>
                <a:path h="101600" w="7290562">
                  <a:moveTo>
                    <a:pt x="0" y="50800"/>
                  </a:moveTo>
                  <a:cubicBezTo>
                    <a:pt x="0" y="22733"/>
                    <a:pt x="22733" y="0"/>
                    <a:pt x="50800" y="0"/>
                  </a:cubicBezTo>
                  <a:lnTo>
                    <a:pt x="7239762" y="0"/>
                  </a:lnTo>
                  <a:cubicBezTo>
                    <a:pt x="7267829" y="0"/>
                    <a:pt x="7290562" y="22733"/>
                    <a:pt x="7290562" y="50800"/>
                  </a:cubicBezTo>
                  <a:cubicBezTo>
                    <a:pt x="7290562" y="78867"/>
                    <a:pt x="7267829" y="101600"/>
                    <a:pt x="7239762" y="101600"/>
                  </a:cubicBezTo>
                  <a:lnTo>
                    <a:pt x="50800" y="101600"/>
                  </a:lnTo>
                  <a:cubicBezTo>
                    <a:pt x="22733" y="101600"/>
                    <a:pt x="0" y="78867"/>
                    <a:pt x="0" y="50800"/>
                  </a:cubicBezTo>
                  <a:close/>
                </a:path>
              </a:pathLst>
            </a:custGeom>
            <a:solidFill>
              <a:srgbClr val="5E4CE6"/>
            </a:solidFill>
          </p:spPr>
        </p:sp>
      </p:grpSp>
      <p:grpSp>
        <p:nvGrpSpPr>
          <p:cNvPr name="Group 34" id="34"/>
          <p:cNvGrpSpPr/>
          <p:nvPr/>
        </p:nvGrpSpPr>
        <p:grpSpPr>
          <a:xfrm rot="0">
            <a:off x="14517737" y="1996976"/>
            <a:ext cx="565249" cy="565249"/>
            <a:chOff x="0" y="0"/>
            <a:chExt cx="753665" cy="753665"/>
          </a:xfrm>
        </p:grpSpPr>
        <p:sp>
          <p:nvSpPr>
            <p:cNvPr name="Freeform 35" id="35"/>
            <p:cNvSpPr/>
            <p:nvPr/>
          </p:nvSpPr>
          <p:spPr>
            <a:xfrm flipH="false" flipV="false" rot="0">
              <a:off x="0" y="0"/>
              <a:ext cx="753618" cy="753618"/>
            </a:xfrm>
            <a:custGeom>
              <a:avLst/>
              <a:gdLst/>
              <a:ahLst/>
              <a:cxnLst/>
              <a:rect r="r" b="b" t="t" l="l"/>
              <a:pathLst>
                <a:path h="753618" w="753618">
                  <a:moveTo>
                    <a:pt x="0" y="376809"/>
                  </a:moveTo>
                  <a:cubicBezTo>
                    <a:pt x="0" y="168656"/>
                    <a:pt x="168656" y="0"/>
                    <a:pt x="376809" y="0"/>
                  </a:cubicBezTo>
                  <a:cubicBezTo>
                    <a:pt x="584962" y="0"/>
                    <a:pt x="753618" y="168656"/>
                    <a:pt x="753618" y="376809"/>
                  </a:cubicBezTo>
                  <a:cubicBezTo>
                    <a:pt x="753618" y="584962"/>
                    <a:pt x="584962" y="753618"/>
                    <a:pt x="376809" y="753618"/>
                  </a:cubicBezTo>
                  <a:cubicBezTo>
                    <a:pt x="168656" y="753618"/>
                    <a:pt x="0" y="584962"/>
                    <a:pt x="0" y="376809"/>
                  </a:cubicBezTo>
                  <a:close/>
                </a:path>
              </a:pathLst>
            </a:custGeom>
            <a:solidFill>
              <a:srgbClr val="5E4CE6"/>
            </a:solidFill>
          </p:spPr>
        </p:sp>
      </p:grpSp>
      <p:sp>
        <p:nvSpPr>
          <p:cNvPr name="TextBox 36" id="36"/>
          <p:cNvSpPr txBox="true"/>
          <p:nvPr/>
        </p:nvSpPr>
        <p:spPr>
          <a:xfrm rot="0">
            <a:off x="14687252" y="2042964"/>
            <a:ext cx="226070" cy="377875"/>
          </a:xfrm>
          <a:prstGeom prst="rect">
            <a:avLst/>
          </a:prstGeom>
        </p:spPr>
        <p:txBody>
          <a:bodyPr anchor="t" rtlCol="false" tIns="0" lIns="0" bIns="0" rIns="0">
            <a:spAutoFit/>
          </a:bodyPr>
          <a:lstStyle/>
          <a:p>
            <a:pPr algn="l">
              <a:lnSpc>
                <a:spcPts val="2812"/>
              </a:lnSpc>
            </a:pPr>
            <a:r>
              <a:rPr lang="en-US" sz="1750" b="true">
                <a:solidFill>
                  <a:srgbClr val="FFFFFF"/>
                </a:solidFill>
                <a:latin typeface="Arimo Bold"/>
                <a:ea typeface="Arimo Bold"/>
                <a:cs typeface="Arimo Bold"/>
                <a:sym typeface="Arimo Bold"/>
              </a:rPr>
              <a:t>3</a:t>
            </a:r>
          </a:p>
        </p:txBody>
      </p:sp>
      <p:sp>
        <p:nvSpPr>
          <p:cNvPr name="TextBox 37" id="37"/>
          <p:cNvSpPr txBox="true"/>
          <p:nvPr/>
        </p:nvSpPr>
        <p:spPr>
          <a:xfrm rot="0">
            <a:off x="12273855" y="2712541"/>
            <a:ext cx="2355354" cy="332482"/>
          </a:xfrm>
          <a:prstGeom prst="rect">
            <a:avLst/>
          </a:prstGeom>
        </p:spPr>
        <p:txBody>
          <a:bodyPr anchor="t" rtlCol="false" tIns="0" lIns="0" bIns="0" rIns="0">
            <a:spAutoFit/>
          </a:bodyPr>
          <a:lstStyle/>
          <a:p>
            <a:pPr algn="l">
              <a:lnSpc>
                <a:spcPts val="2312"/>
              </a:lnSpc>
            </a:pPr>
            <a:r>
              <a:rPr lang="en-US" sz="1812" b="true">
                <a:solidFill>
                  <a:srgbClr val="2A2742"/>
                </a:solidFill>
                <a:latin typeface="Arimo Bold"/>
                <a:ea typeface="Arimo Bold"/>
                <a:cs typeface="Arimo Bold"/>
                <a:sym typeface="Arimo Bold"/>
              </a:rPr>
              <a:t>Creazione Sondaggi</a:t>
            </a:r>
          </a:p>
        </p:txBody>
      </p:sp>
      <p:sp>
        <p:nvSpPr>
          <p:cNvPr name="TextBox 38" id="38"/>
          <p:cNvSpPr txBox="true"/>
          <p:nvPr/>
        </p:nvSpPr>
        <p:spPr>
          <a:xfrm rot="0">
            <a:off x="12273855" y="3091309"/>
            <a:ext cx="5053012" cy="669429"/>
          </a:xfrm>
          <a:prstGeom prst="rect">
            <a:avLst/>
          </a:prstGeom>
        </p:spPr>
        <p:txBody>
          <a:bodyPr anchor="t" rtlCol="false" tIns="0" lIns="0" bIns="0" rIns="0">
            <a:spAutoFit/>
          </a:bodyPr>
          <a:lstStyle/>
          <a:p>
            <a:pPr algn="l">
              <a:lnSpc>
                <a:spcPts val="2312"/>
              </a:lnSpc>
            </a:pPr>
            <a:r>
              <a:rPr lang="en-US" sz="1437">
                <a:solidFill>
                  <a:srgbClr val="2A2742"/>
                </a:solidFill>
                <a:latin typeface="Arimo"/>
                <a:ea typeface="Arimo"/>
                <a:cs typeface="Arimo"/>
                <a:sym typeface="Arimo"/>
              </a:rPr>
              <a:t>Pagina di creazione per compilare i campi richiesti e aggiungere un minimo di due opzioni di voto.</a:t>
            </a:r>
          </a:p>
        </p:txBody>
      </p:sp>
      <p:grpSp>
        <p:nvGrpSpPr>
          <p:cNvPr name="Group 39" id="39"/>
          <p:cNvGrpSpPr>
            <a:grpSpLocks noChangeAspect="true"/>
          </p:cNvGrpSpPr>
          <p:nvPr/>
        </p:nvGrpSpPr>
        <p:grpSpPr>
          <a:xfrm rot="0">
            <a:off x="12273855" y="3972669"/>
            <a:ext cx="5053012" cy="6617940"/>
            <a:chOff x="0" y="0"/>
            <a:chExt cx="6737350" cy="8823920"/>
          </a:xfrm>
        </p:grpSpPr>
        <p:sp>
          <p:nvSpPr>
            <p:cNvPr name="Freeform 40" id="40" descr="preencoded.png"/>
            <p:cNvSpPr/>
            <p:nvPr/>
          </p:nvSpPr>
          <p:spPr>
            <a:xfrm flipH="false" flipV="false" rot="0">
              <a:off x="0" y="0"/>
              <a:ext cx="6737350" cy="8823960"/>
            </a:xfrm>
            <a:custGeom>
              <a:avLst/>
              <a:gdLst/>
              <a:ahLst/>
              <a:cxnLst/>
              <a:rect r="r" b="b" t="t" l="l"/>
              <a:pathLst>
                <a:path h="8823960" w="6737350">
                  <a:moveTo>
                    <a:pt x="0" y="0"/>
                  </a:moveTo>
                  <a:lnTo>
                    <a:pt x="6737350" y="0"/>
                  </a:lnTo>
                  <a:lnTo>
                    <a:pt x="6737350" y="8823960"/>
                  </a:lnTo>
                  <a:lnTo>
                    <a:pt x="0" y="8823960"/>
                  </a:lnTo>
                  <a:lnTo>
                    <a:pt x="0" y="0"/>
                  </a:lnTo>
                  <a:close/>
                </a:path>
              </a:pathLst>
            </a:custGeom>
            <a:blipFill>
              <a:blip r:embed="rId6"/>
              <a:stretch>
                <a:fillRect l="-32" t="0" r="-32"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TextBox 6" id="6"/>
          <p:cNvSpPr txBox="true"/>
          <p:nvPr/>
        </p:nvSpPr>
        <p:spPr>
          <a:xfrm rot="0">
            <a:off x="810965" y="670917"/>
            <a:ext cx="7534572" cy="681186"/>
          </a:xfrm>
          <a:prstGeom prst="rect">
            <a:avLst/>
          </a:prstGeom>
        </p:spPr>
        <p:txBody>
          <a:bodyPr anchor="t" rtlCol="false" tIns="0" lIns="0" bIns="0" rIns="0">
            <a:spAutoFit/>
          </a:bodyPr>
          <a:lstStyle/>
          <a:p>
            <a:pPr algn="l">
              <a:lnSpc>
                <a:spcPts val="4937"/>
              </a:lnSpc>
            </a:pPr>
            <a:r>
              <a:rPr lang="en-US" sz="3937" b="true">
                <a:solidFill>
                  <a:srgbClr val="231971"/>
                </a:solidFill>
                <a:latin typeface="Arimo Bold"/>
                <a:ea typeface="Arimo Bold"/>
                <a:cs typeface="Arimo Bold"/>
                <a:sym typeface="Arimo Bold"/>
              </a:rPr>
              <a:t>Implementazioni sulla Sicurezza</a:t>
            </a:r>
          </a:p>
        </p:txBody>
      </p:sp>
      <p:sp>
        <p:nvSpPr>
          <p:cNvPr name="TextBox 7" id="7"/>
          <p:cNvSpPr txBox="true"/>
          <p:nvPr/>
        </p:nvSpPr>
        <p:spPr>
          <a:xfrm rot="0">
            <a:off x="810965" y="1690836"/>
            <a:ext cx="16666071" cy="715267"/>
          </a:xfrm>
          <a:prstGeom prst="rect">
            <a:avLst/>
          </a:prstGeom>
        </p:spPr>
        <p:txBody>
          <a:bodyPr anchor="t" rtlCol="false" tIns="0" lIns="0" bIns="0" rIns="0">
            <a:spAutoFit/>
          </a:bodyPr>
          <a:lstStyle/>
          <a:p>
            <a:pPr algn="l">
              <a:lnSpc>
                <a:spcPts val="2499"/>
              </a:lnSpc>
            </a:pPr>
            <a:r>
              <a:rPr lang="en-US" sz="1562">
                <a:solidFill>
                  <a:srgbClr val="2A2742"/>
                </a:solidFill>
                <a:latin typeface="Arimo"/>
                <a:ea typeface="Arimo"/>
                <a:cs typeface="Arimo"/>
                <a:sym typeface="Arimo"/>
              </a:rPr>
              <a:t>La sicurezza è stata un punto focale del progetto, con l'introduzione di diverse misure robuste per proteggere i dati sensibili e garantire l'integrità dell'applicazione. Sono stati implementati standard elevati per mitigare le vulnerabilità comuni.</a:t>
            </a:r>
          </a:p>
        </p:txBody>
      </p:sp>
      <p:grpSp>
        <p:nvGrpSpPr>
          <p:cNvPr name="Group 8" id="8"/>
          <p:cNvGrpSpPr/>
          <p:nvPr/>
        </p:nvGrpSpPr>
        <p:grpSpPr>
          <a:xfrm rot="0">
            <a:off x="806202" y="2629346"/>
            <a:ext cx="465684" cy="465684"/>
            <a:chOff x="0" y="0"/>
            <a:chExt cx="620912" cy="620912"/>
          </a:xfrm>
        </p:grpSpPr>
        <p:sp>
          <p:nvSpPr>
            <p:cNvPr name="Freeform 9" id="9"/>
            <p:cNvSpPr/>
            <p:nvPr/>
          </p:nvSpPr>
          <p:spPr>
            <a:xfrm flipH="false" flipV="false" rot="0">
              <a:off x="6350" y="6350"/>
              <a:ext cx="608203" cy="608203"/>
            </a:xfrm>
            <a:custGeom>
              <a:avLst/>
              <a:gdLst/>
              <a:ahLst/>
              <a:cxnLst/>
              <a:rect r="r" b="b" t="t" l="l"/>
              <a:pathLst>
                <a:path h="608203" w="608203">
                  <a:moveTo>
                    <a:pt x="0" y="113538"/>
                  </a:moveTo>
                  <a:cubicBezTo>
                    <a:pt x="0" y="50800"/>
                    <a:pt x="50800" y="0"/>
                    <a:pt x="113538" y="0"/>
                  </a:cubicBezTo>
                  <a:lnTo>
                    <a:pt x="494665" y="0"/>
                  </a:lnTo>
                  <a:cubicBezTo>
                    <a:pt x="557403" y="0"/>
                    <a:pt x="608203" y="50800"/>
                    <a:pt x="608203" y="113538"/>
                  </a:cubicBezTo>
                  <a:lnTo>
                    <a:pt x="608203" y="494665"/>
                  </a:lnTo>
                  <a:cubicBezTo>
                    <a:pt x="608203" y="557403"/>
                    <a:pt x="557403" y="608203"/>
                    <a:pt x="494665" y="608203"/>
                  </a:cubicBezTo>
                  <a:lnTo>
                    <a:pt x="113538" y="608203"/>
                  </a:lnTo>
                  <a:cubicBezTo>
                    <a:pt x="50800" y="608203"/>
                    <a:pt x="0" y="557403"/>
                    <a:pt x="0" y="494665"/>
                  </a:cubicBezTo>
                  <a:close/>
                </a:path>
              </a:pathLst>
            </a:custGeom>
            <a:solidFill>
              <a:srgbClr val="E9E6FA"/>
            </a:solidFill>
          </p:spPr>
        </p:sp>
        <p:sp>
          <p:nvSpPr>
            <p:cNvPr name="Freeform 10" id="10"/>
            <p:cNvSpPr/>
            <p:nvPr/>
          </p:nvSpPr>
          <p:spPr>
            <a:xfrm flipH="false" flipV="false" rot="0">
              <a:off x="0" y="0"/>
              <a:ext cx="620903" cy="620903"/>
            </a:xfrm>
            <a:custGeom>
              <a:avLst/>
              <a:gdLst/>
              <a:ahLst/>
              <a:cxnLst/>
              <a:rect r="r" b="b" t="t" l="l"/>
              <a:pathLst>
                <a:path h="620903" w="620903">
                  <a:moveTo>
                    <a:pt x="0" y="119888"/>
                  </a:moveTo>
                  <a:cubicBezTo>
                    <a:pt x="0" y="53721"/>
                    <a:pt x="53721" y="0"/>
                    <a:pt x="119888" y="0"/>
                  </a:cubicBezTo>
                  <a:lnTo>
                    <a:pt x="501015" y="0"/>
                  </a:lnTo>
                  <a:lnTo>
                    <a:pt x="501015" y="6350"/>
                  </a:lnTo>
                  <a:lnTo>
                    <a:pt x="501015" y="0"/>
                  </a:lnTo>
                  <a:cubicBezTo>
                    <a:pt x="567182" y="0"/>
                    <a:pt x="620903" y="53721"/>
                    <a:pt x="620903" y="119888"/>
                  </a:cubicBezTo>
                  <a:lnTo>
                    <a:pt x="614553" y="119888"/>
                  </a:lnTo>
                  <a:lnTo>
                    <a:pt x="620903" y="119888"/>
                  </a:lnTo>
                  <a:lnTo>
                    <a:pt x="620903" y="501015"/>
                  </a:lnTo>
                  <a:lnTo>
                    <a:pt x="614553" y="501015"/>
                  </a:lnTo>
                  <a:lnTo>
                    <a:pt x="620903" y="501015"/>
                  </a:lnTo>
                  <a:cubicBezTo>
                    <a:pt x="620903" y="567182"/>
                    <a:pt x="567182" y="620903"/>
                    <a:pt x="501015" y="620903"/>
                  </a:cubicBezTo>
                  <a:lnTo>
                    <a:pt x="501015" y="614553"/>
                  </a:lnTo>
                  <a:lnTo>
                    <a:pt x="501015" y="620903"/>
                  </a:lnTo>
                  <a:lnTo>
                    <a:pt x="119888" y="620903"/>
                  </a:lnTo>
                  <a:lnTo>
                    <a:pt x="119888" y="614553"/>
                  </a:lnTo>
                  <a:lnTo>
                    <a:pt x="119888" y="620903"/>
                  </a:lnTo>
                  <a:cubicBezTo>
                    <a:pt x="53721" y="620903"/>
                    <a:pt x="0" y="567182"/>
                    <a:pt x="0" y="501015"/>
                  </a:cubicBezTo>
                  <a:lnTo>
                    <a:pt x="0" y="119888"/>
                  </a:lnTo>
                  <a:lnTo>
                    <a:pt x="6350" y="119888"/>
                  </a:lnTo>
                  <a:lnTo>
                    <a:pt x="0" y="119888"/>
                  </a:lnTo>
                  <a:moveTo>
                    <a:pt x="12700" y="119888"/>
                  </a:moveTo>
                  <a:lnTo>
                    <a:pt x="12700" y="501015"/>
                  </a:lnTo>
                  <a:lnTo>
                    <a:pt x="6350" y="501015"/>
                  </a:lnTo>
                  <a:lnTo>
                    <a:pt x="12700" y="501015"/>
                  </a:lnTo>
                  <a:cubicBezTo>
                    <a:pt x="12700" y="560197"/>
                    <a:pt x="60706" y="608203"/>
                    <a:pt x="119888" y="608203"/>
                  </a:cubicBezTo>
                  <a:lnTo>
                    <a:pt x="501015" y="608203"/>
                  </a:lnTo>
                  <a:cubicBezTo>
                    <a:pt x="560197" y="608203"/>
                    <a:pt x="608203" y="560197"/>
                    <a:pt x="608203" y="501015"/>
                  </a:cubicBezTo>
                  <a:lnTo>
                    <a:pt x="608203" y="119888"/>
                  </a:lnTo>
                  <a:cubicBezTo>
                    <a:pt x="608203" y="60706"/>
                    <a:pt x="560197" y="12700"/>
                    <a:pt x="501015" y="12700"/>
                  </a:cubicBezTo>
                  <a:lnTo>
                    <a:pt x="119888" y="12700"/>
                  </a:lnTo>
                  <a:lnTo>
                    <a:pt x="119888" y="6350"/>
                  </a:lnTo>
                  <a:lnTo>
                    <a:pt x="119888" y="12700"/>
                  </a:lnTo>
                  <a:cubicBezTo>
                    <a:pt x="60706" y="12700"/>
                    <a:pt x="12700" y="60706"/>
                    <a:pt x="12700" y="119888"/>
                  </a:cubicBezTo>
                  <a:close/>
                </a:path>
              </a:pathLst>
            </a:custGeom>
            <a:solidFill>
              <a:srgbClr val="BDB8DF"/>
            </a:solidFill>
          </p:spPr>
        </p:sp>
      </p:grpSp>
      <p:sp>
        <p:nvSpPr>
          <p:cNvPr name="TextBox 11" id="11"/>
          <p:cNvSpPr txBox="true"/>
          <p:nvPr/>
        </p:nvSpPr>
        <p:spPr>
          <a:xfrm rot="0">
            <a:off x="1469826" y="2675185"/>
            <a:ext cx="3516214" cy="345281"/>
          </a:xfrm>
          <a:prstGeom prst="rect">
            <a:avLst/>
          </a:prstGeom>
        </p:spPr>
        <p:txBody>
          <a:bodyPr anchor="t" rtlCol="false" tIns="0" lIns="0" bIns="0" rIns="0">
            <a:spAutoFit/>
          </a:bodyPr>
          <a:lstStyle/>
          <a:p>
            <a:pPr algn="l">
              <a:lnSpc>
                <a:spcPts val="2437"/>
              </a:lnSpc>
            </a:pPr>
            <a:r>
              <a:rPr lang="en-US" sz="1937" b="true">
                <a:solidFill>
                  <a:srgbClr val="2A2742"/>
                </a:solidFill>
                <a:latin typeface="Arimo Bold"/>
                <a:ea typeface="Arimo Bold"/>
                <a:cs typeface="Arimo Bold"/>
                <a:sym typeface="Arimo Bold"/>
              </a:rPr>
              <a:t>Sicurezza Password Avanzata</a:t>
            </a:r>
          </a:p>
        </p:txBody>
      </p:sp>
      <p:sp>
        <p:nvSpPr>
          <p:cNvPr name="TextBox 12" id="12"/>
          <p:cNvSpPr txBox="true"/>
          <p:nvPr/>
        </p:nvSpPr>
        <p:spPr>
          <a:xfrm rot="0">
            <a:off x="1469826" y="3075385"/>
            <a:ext cx="7547521" cy="2661047"/>
          </a:xfrm>
          <a:prstGeom prst="rect">
            <a:avLst/>
          </a:prstGeom>
        </p:spPr>
        <p:txBody>
          <a:bodyPr anchor="t" rtlCol="false" tIns="0" lIns="0" bIns="0" rIns="0">
            <a:spAutoFit/>
          </a:bodyPr>
          <a:lstStyle/>
          <a:p>
            <a:pPr algn="l">
              <a:lnSpc>
                <a:spcPts val="2499"/>
              </a:lnSpc>
            </a:pPr>
            <a:r>
              <a:rPr lang="en-US" sz="1562">
                <a:solidFill>
                  <a:srgbClr val="2A2742"/>
                </a:solidFill>
                <a:latin typeface="Arimo"/>
                <a:ea typeface="Arimo"/>
                <a:cs typeface="Arimo"/>
                <a:sym typeface="Arimo"/>
              </a:rPr>
              <a:t>Per la creazione delle password, è stato imposto un limite minimo di </a:t>
            </a:r>
            <a:r>
              <a:rPr lang="en-US" sz="1562" b="true">
                <a:solidFill>
                  <a:srgbClr val="2A2742"/>
                </a:solidFill>
                <a:latin typeface="Arimo Bold"/>
                <a:ea typeface="Arimo Bold"/>
                <a:cs typeface="Arimo Bold"/>
                <a:sym typeface="Arimo Bold"/>
              </a:rPr>
              <a:t>8 caratteri</a:t>
            </a:r>
            <a:r>
              <a:rPr lang="en-US" sz="1562">
                <a:solidFill>
                  <a:srgbClr val="2A2742"/>
                </a:solidFill>
                <a:latin typeface="Arimo"/>
                <a:ea typeface="Arimo"/>
                <a:cs typeface="Arimo"/>
                <a:sym typeface="Arimo"/>
              </a:rPr>
              <a:t> e requisiti di complessità che includono l'uso di lettere maiuscole e minuscole, numeri e caratteri speciali. Le password vengono archiviate nel database esclusivamente tramite </a:t>
            </a:r>
            <a:r>
              <a:rPr lang="en-US" sz="1562" b="true">
                <a:solidFill>
                  <a:srgbClr val="2A2742"/>
                </a:solidFill>
                <a:latin typeface="Arimo Bold"/>
                <a:ea typeface="Arimo Bold"/>
                <a:cs typeface="Arimo Bold"/>
                <a:sym typeface="Arimo Bold"/>
              </a:rPr>
              <a:t>hashing crittografico forte</a:t>
            </a:r>
            <a:r>
              <a:rPr lang="en-US" sz="1562">
                <a:solidFill>
                  <a:srgbClr val="2A2742"/>
                </a:solidFill>
                <a:latin typeface="Arimo"/>
                <a:ea typeface="Arimo"/>
                <a:cs typeface="Arimo"/>
                <a:sym typeface="Arimo"/>
              </a:rPr>
              <a:t>, utilizzando l'algoritmo </a:t>
            </a:r>
            <a:r>
              <a:rPr lang="en-US" sz="1562" b="true">
                <a:solidFill>
                  <a:srgbClr val="2A2742"/>
                </a:solidFill>
                <a:latin typeface="Arimo Bold"/>
                <a:ea typeface="Arimo Bold"/>
                <a:cs typeface="Arimo Bold"/>
                <a:sym typeface="Arimo Bold"/>
              </a:rPr>
              <a:t>Bcrypt</a:t>
            </a:r>
            <a:r>
              <a:rPr lang="en-US" sz="1562">
                <a:solidFill>
                  <a:srgbClr val="2A2742"/>
                </a:solidFill>
                <a:latin typeface="Arimo"/>
                <a:ea typeface="Arimo"/>
                <a:cs typeface="Arimo"/>
                <a:sym typeface="Arimo"/>
              </a:rPr>
              <a:t>. Ogni password è salata individualmente (con un "salt" univoco generato casualmente) prima dell'hashing, rendendo le rainbow table inefficaci e proteggendo dagli attacchi di forza bruta anche in caso di violazione del database. Le password non sono mai memorizzate in chiaro.</a:t>
            </a:r>
          </a:p>
        </p:txBody>
      </p:sp>
      <p:grpSp>
        <p:nvGrpSpPr>
          <p:cNvPr name="Group 13" id="13"/>
          <p:cNvGrpSpPr/>
          <p:nvPr/>
        </p:nvGrpSpPr>
        <p:grpSpPr>
          <a:xfrm rot="0">
            <a:off x="9265890" y="2629346"/>
            <a:ext cx="465684" cy="465684"/>
            <a:chOff x="0" y="0"/>
            <a:chExt cx="620912" cy="620912"/>
          </a:xfrm>
        </p:grpSpPr>
        <p:sp>
          <p:nvSpPr>
            <p:cNvPr name="Freeform 14" id="14"/>
            <p:cNvSpPr/>
            <p:nvPr/>
          </p:nvSpPr>
          <p:spPr>
            <a:xfrm flipH="false" flipV="false" rot="0">
              <a:off x="6350" y="6350"/>
              <a:ext cx="608203" cy="608203"/>
            </a:xfrm>
            <a:custGeom>
              <a:avLst/>
              <a:gdLst/>
              <a:ahLst/>
              <a:cxnLst/>
              <a:rect r="r" b="b" t="t" l="l"/>
              <a:pathLst>
                <a:path h="608203" w="608203">
                  <a:moveTo>
                    <a:pt x="0" y="113538"/>
                  </a:moveTo>
                  <a:cubicBezTo>
                    <a:pt x="0" y="50800"/>
                    <a:pt x="50800" y="0"/>
                    <a:pt x="113538" y="0"/>
                  </a:cubicBezTo>
                  <a:lnTo>
                    <a:pt x="494665" y="0"/>
                  </a:lnTo>
                  <a:cubicBezTo>
                    <a:pt x="557403" y="0"/>
                    <a:pt x="608203" y="50800"/>
                    <a:pt x="608203" y="113538"/>
                  </a:cubicBezTo>
                  <a:lnTo>
                    <a:pt x="608203" y="494665"/>
                  </a:lnTo>
                  <a:cubicBezTo>
                    <a:pt x="608203" y="557403"/>
                    <a:pt x="557403" y="608203"/>
                    <a:pt x="494665" y="608203"/>
                  </a:cubicBezTo>
                  <a:lnTo>
                    <a:pt x="113538" y="608203"/>
                  </a:lnTo>
                  <a:cubicBezTo>
                    <a:pt x="50800" y="608203"/>
                    <a:pt x="0" y="557403"/>
                    <a:pt x="0" y="494665"/>
                  </a:cubicBezTo>
                  <a:close/>
                </a:path>
              </a:pathLst>
            </a:custGeom>
            <a:solidFill>
              <a:srgbClr val="E9E6FA"/>
            </a:solidFill>
          </p:spPr>
        </p:sp>
        <p:sp>
          <p:nvSpPr>
            <p:cNvPr name="Freeform 15" id="15"/>
            <p:cNvSpPr/>
            <p:nvPr/>
          </p:nvSpPr>
          <p:spPr>
            <a:xfrm flipH="false" flipV="false" rot="0">
              <a:off x="0" y="0"/>
              <a:ext cx="620903" cy="620903"/>
            </a:xfrm>
            <a:custGeom>
              <a:avLst/>
              <a:gdLst/>
              <a:ahLst/>
              <a:cxnLst/>
              <a:rect r="r" b="b" t="t" l="l"/>
              <a:pathLst>
                <a:path h="620903" w="620903">
                  <a:moveTo>
                    <a:pt x="0" y="119888"/>
                  </a:moveTo>
                  <a:cubicBezTo>
                    <a:pt x="0" y="53721"/>
                    <a:pt x="53721" y="0"/>
                    <a:pt x="119888" y="0"/>
                  </a:cubicBezTo>
                  <a:lnTo>
                    <a:pt x="501015" y="0"/>
                  </a:lnTo>
                  <a:lnTo>
                    <a:pt x="501015" y="6350"/>
                  </a:lnTo>
                  <a:lnTo>
                    <a:pt x="501015" y="0"/>
                  </a:lnTo>
                  <a:cubicBezTo>
                    <a:pt x="567182" y="0"/>
                    <a:pt x="620903" y="53721"/>
                    <a:pt x="620903" y="119888"/>
                  </a:cubicBezTo>
                  <a:lnTo>
                    <a:pt x="614553" y="119888"/>
                  </a:lnTo>
                  <a:lnTo>
                    <a:pt x="620903" y="119888"/>
                  </a:lnTo>
                  <a:lnTo>
                    <a:pt x="620903" y="501015"/>
                  </a:lnTo>
                  <a:lnTo>
                    <a:pt x="614553" y="501015"/>
                  </a:lnTo>
                  <a:lnTo>
                    <a:pt x="620903" y="501015"/>
                  </a:lnTo>
                  <a:cubicBezTo>
                    <a:pt x="620903" y="567182"/>
                    <a:pt x="567182" y="620903"/>
                    <a:pt x="501015" y="620903"/>
                  </a:cubicBezTo>
                  <a:lnTo>
                    <a:pt x="501015" y="614553"/>
                  </a:lnTo>
                  <a:lnTo>
                    <a:pt x="501015" y="620903"/>
                  </a:lnTo>
                  <a:lnTo>
                    <a:pt x="119888" y="620903"/>
                  </a:lnTo>
                  <a:lnTo>
                    <a:pt x="119888" y="614553"/>
                  </a:lnTo>
                  <a:lnTo>
                    <a:pt x="119888" y="620903"/>
                  </a:lnTo>
                  <a:cubicBezTo>
                    <a:pt x="53721" y="620903"/>
                    <a:pt x="0" y="567182"/>
                    <a:pt x="0" y="501015"/>
                  </a:cubicBezTo>
                  <a:lnTo>
                    <a:pt x="0" y="119888"/>
                  </a:lnTo>
                  <a:lnTo>
                    <a:pt x="6350" y="119888"/>
                  </a:lnTo>
                  <a:lnTo>
                    <a:pt x="0" y="119888"/>
                  </a:lnTo>
                  <a:moveTo>
                    <a:pt x="12700" y="119888"/>
                  </a:moveTo>
                  <a:lnTo>
                    <a:pt x="12700" y="501015"/>
                  </a:lnTo>
                  <a:lnTo>
                    <a:pt x="6350" y="501015"/>
                  </a:lnTo>
                  <a:lnTo>
                    <a:pt x="12700" y="501015"/>
                  </a:lnTo>
                  <a:cubicBezTo>
                    <a:pt x="12700" y="560197"/>
                    <a:pt x="60706" y="608203"/>
                    <a:pt x="119888" y="608203"/>
                  </a:cubicBezTo>
                  <a:lnTo>
                    <a:pt x="501015" y="608203"/>
                  </a:lnTo>
                  <a:cubicBezTo>
                    <a:pt x="560197" y="608203"/>
                    <a:pt x="608203" y="560197"/>
                    <a:pt x="608203" y="501015"/>
                  </a:cubicBezTo>
                  <a:lnTo>
                    <a:pt x="608203" y="119888"/>
                  </a:lnTo>
                  <a:cubicBezTo>
                    <a:pt x="608203" y="60706"/>
                    <a:pt x="560197" y="12700"/>
                    <a:pt x="501015" y="12700"/>
                  </a:cubicBezTo>
                  <a:lnTo>
                    <a:pt x="119888" y="12700"/>
                  </a:lnTo>
                  <a:lnTo>
                    <a:pt x="119888" y="6350"/>
                  </a:lnTo>
                  <a:lnTo>
                    <a:pt x="119888" y="12700"/>
                  </a:lnTo>
                  <a:cubicBezTo>
                    <a:pt x="60706" y="12700"/>
                    <a:pt x="12700" y="60706"/>
                    <a:pt x="12700" y="119888"/>
                  </a:cubicBezTo>
                  <a:close/>
                </a:path>
              </a:pathLst>
            </a:custGeom>
            <a:solidFill>
              <a:srgbClr val="BDB8DF"/>
            </a:solidFill>
          </p:spPr>
        </p:sp>
      </p:grpSp>
      <p:sp>
        <p:nvSpPr>
          <p:cNvPr name="TextBox 16" id="16"/>
          <p:cNvSpPr txBox="true"/>
          <p:nvPr/>
        </p:nvSpPr>
        <p:spPr>
          <a:xfrm rot="0">
            <a:off x="9929515" y="2675185"/>
            <a:ext cx="6246316" cy="345281"/>
          </a:xfrm>
          <a:prstGeom prst="rect">
            <a:avLst/>
          </a:prstGeom>
        </p:spPr>
        <p:txBody>
          <a:bodyPr anchor="t" rtlCol="false" tIns="0" lIns="0" bIns="0" rIns="0">
            <a:spAutoFit/>
          </a:bodyPr>
          <a:lstStyle/>
          <a:p>
            <a:pPr algn="l">
              <a:lnSpc>
                <a:spcPts val="2437"/>
              </a:lnSpc>
            </a:pPr>
            <a:r>
              <a:rPr lang="en-US" sz="1937" b="true">
                <a:solidFill>
                  <a:srgbClr val="2A2742"/>
                </a:solidFill>
                <a:latin typeface="Arimo Bold"/>
                <a:ea typeface="Arimo Bold"/>
                <a:cs typeface="Arimo Bold"/>
                <a:sym typeface="Arimo Bold"/>
              </a:rPr>
              <a:t>Prevenzione IDOR (Insecure Direct Object Reference)</a:t>
            </a:r>
          </a:p>
        </p:txBody>
      </p:sp>
      <p:sp>
        <p:nvSpPr>
          <p:cNvPr name="TextBox 17" id="17"/>
          <p:cNvSpPr txBox="true"/>
          <p:nvPr/>
        </p:nvSpPr>
        <p:spPr>
          <a:xfrm rot="0">
            <a:off x="9929515" y="3075385"/>
            <a:ext cx="7547521" cy="2985344"/>
          </a:xfrm>
          <a:prstGeom prst="rect">
            <a:avLst/>
          </a:prstGeom>
        </p:spPr>
        <p:txBody>
          <a:bodyPr anchor="t" rtlCol="false" tIns="0" lIns="0" bIns="0" rIns="0">
            <a:spAutoFit/>
          </a:bodyPr>
          <a:lstStyle/>
          <a:p>
            <a:pPr algn="l">
              <a:lnSpc>
                <a:spcPts val="2499"/>
              </a:lnSpc>
            </a:pPr>
            <a:r>
              <a:rPr lang="en-US" sz="1562">
                <a:solidFill>
                  <a:srgbClr val="2A2742"/>
                </a:solidFill>
                <a:latin typeface="Arimo"/>
                <a:ea typeface="Arimo"/>
                <a:cs typeface="Arimo"/>
                <a:sym typeface="Arimo"/>
              </a:rPr>
              <a:t>Per prevenire vulnerabilità IDOR, è stata implementata una verifica rigorosa dell'autorizzazione per ogni richiesta che accede a risorse sensibili. Gli identificatori degli oggetti non sono sequenziali, ma UUID (Universally Unique Identifier) o ID opachi per ridurre la prevedibilità. L'applicazione esegue controlli a livello di server per assicurarsi che l'utente autenticato sia effettivamente autorizzato ad accedere o modificare l'oggetto richiesto, basandosi su un sistema di </a:t>
            </a:r>
            <a:r>
              <a:rPr lang="en-US" sz="1562" b="true">
                <a:solidFill>
                  <a:srgbClr val="2A2742"/>
                </a:solidFill>
                <a:latin typeface="Arimo Bold"/>
                <a:ea typeface="Arimo Bold"/>
                <a:cs typeface="Arimo Bold"/>
                <a:sym typeface="Arimo Bold"/>
              </a:rPr>
              <a:t>controllo degli accessi basato sui ruoli (RBAC)</a:t>
            </a:r>
            <a:r>
              <a:rPr lang="en-US" sz="1562">
                <a:solidFill>
                  <a:srgbClr val="2A2742"/>
                </a:solidFill>
                <a:latin typeface="Arimo"/>
                <a:ea typeface="Arimo"/>
                <a:cs typeface="Arimo"/>
                <a:sym typeface="Arimo"/>
              </a:rPr>
              <a:t> e token di autenticazione (es. </a:t>
            </a:r>
            <a:r>
              <a:rPr lang="en-US" sz="1562" b="true">
                <a:solidFill>
                  <a:srgbClr val="2A2742"/>
                </a:solidFill>
                <a:latin typeface="Arimo Bold"/>
                <a:ea typeface="Arimo Bold"/>
                <a:cs typeface="Arimo Bold"/>
                <a:sym typeface="Arimo Bold"/>
              </a:rPr>
              <a:t>JWT</a:t>
            </a:r>
            <a:r>
              <a:rPr lang="en-US" sz="1562">
                <a:solidFill>
                  <a:srgbClr val="2A2742"/>
                </a:solidFill>
                <a:latin typeface="Arimo"/>
                <a:ea typeface="Arimo"/>
                <a:cs typeface="Arimo"/>
                <a:sym typeface="Arimo"/>
              </a:rPr>
              <a:t> o sessioni sicure), garantendo che solo gli utenti con i permessi corretti possano interagire con le risorse pertinenti.</a:t>
            </a:r>
          </a:p>
        </p:txBody>
      </p:sp>
      <p:grpSp>
        <p:nvGrpSpPr>
          <p:cNvPr name="Group 18" id="18"/>
          <p:cNvGrpSpPr/>
          <p:nvPr/>
        </p:nvGrpSpPr>
        <p:grpSpPr>
          <a:xfrm rot="0">
            <a:off x="806202" y="6461372"/>
            <a:ext cx="465684" cy="465684"/>
            <a:chOff x="0" y="0"/>
            <a:chExt cx="620912" cy="620912"/>
          </a:xfrm>
        </p:grpSpPr>
        <p:sp>
          <p:nvSpPr>
            <p:cNvPr name="Freeform 19" id="19"/>
            <p:cNvSpPr/>
            <p:nvPr/>
          </p:nvSpPr>
          <p:spPr>
            <a:xfrm flipH="false" flipV="false" rot="0">
              <a:off x="6350" y="6350"/>
              <a:ext cx="608203" cy="608203"/>
            </a:xfrm>
            <a:custGeom>
              <a:avLst/>
              <a:gdLst/>
              <a:ahLst/>
              <a:cxnLst/>
              <a:rect r="r" b="b" t="t" l="l"/>
              <a:pathLst>
                <a:path h="608203" w="608203">
                  <a:moveTo>
                    <a:pt x="0" y="113538"/>
                  </a:moveTo>
                  <a:cubicBezTo>
                    <a:pt x="0" y="50800"/>
                    <a:pt x="50800" y="0"/>
                    <a:pt x="113538" y="0"/>
                  </a:cubicBezTo>
                  <a:lnTo>
                    <a:pt x="494665" y="0"/>
                  </a:lnTo>
                  <a:cubicBezTo>
                    <a:pt x="557403" y="0"/>
                    <a:pt x="608203" y="50800"/>
                    <a:pt x="608203" y="113538"/>
                  </a:cubicBezTo>
                  <a:lnTo>
                    <a:pt x="608203" y="494665"/>
                  </a:lnTo>
                  <a:cubicBezTo>
                    <a:pt x="608203" y="557403"/>
                    <a:pt x="557403" y="608203"/>
                    <a:pt x="494665" y="608203"/>
                  </a:cubicBezTo>
                  <a:lnTo>
                    <a:pt x="113538" y="608203"/>
                  </a:lnTo>
                  <a:cubicBezTo>
                    <a:pt x="50800" y="608203"/>
                    <a:pt x="0" y="557403"/>
                    <a:pt x="0" y="494665"/>
                  </a:cubicBezTo>
                  <a:close/>
                </a:path>
              </a:pathLst>
            </a:custGeom>
            <a:solidFill>
              <a:srgbClr val="E9E6FA"/>
            </a:solidFill>
          </p:spPr>
        </p:sp>
        <p:sp>
          <p:nvSpPr>
            <p:cNvPr name="Freeform 20" id="20"/>
            <p:cNvSpPr/>
            <p:nvPr/>
          </p:nvSpPr>
          <p:spPr>
            <a:xfrm flipH="false" flipV="false" rot="0">
              <a:off x="0" y="0"/>
              <a:ext cx="620903" cy="620903"/>
            </a:xfrm>
            <a:custGeom>
              <a:avLst/>
              <a:gdLst/>
              <a:ahLst/>
              <a:cxnLst/>
              <a:rect r="r" b="b" t="t" l="l"/>
              <a:pathLst>
                <a:path h="620903" w="620903">
                  <a:moveTo>
                    <a:pt x="0" y="119888"/>
                  </a:moveTo>
                  <a:cubicBezTo>
                    <a:pt x="0" y="53721"/>
                    <a:pt x="53721" y="0"/>
                    <a:pt x="119888" y="0"/>
                  </a:cubicBezTo>
                  <a:lnTo>
                    <a:pt x="501015" y="0"/>
                  </a:lnTo>
                  <a:lnTo>
                    <a:pt x="501015" y="6350"/>
                  </a:lnTo>
                  <a:lnTo>
                    <a:pt x="501015" y="0"/>
                  </a:lnTo>
                  <a:cubicBezTo>
                    <a:pt x="567182" y="0"/>
                    <a:pt x="620903" y="53721"/>
                    <a:pt x="620903" y="119888"/>
                  </a:cubicBezTo>
                  <a:lnTo>
                    <a:pt x="614553" y="119888"/>
                  </a:lnTo>
                  <a:lnTo>
                    <a:pt x="620903" y="119888"/>
                  </a:lnTo>
                  <a:lnTo>
                    <a:pt x="620903" y="501015"/>
                  </a:lnTo>
                  <a:lnTo>
                    <a:pt x="614553" y="501015"/>
                  </a:lnTo>
                  <a:lnTo>
                    <a:pt x="620903" y="501015"/>
                  </a:lnTo>
                  <a:cubicBezTo>
                    <a:pt x="620903" y="567182"/>
                    <a:pt x="567182" y="620903"/>
                    <a:pt x="501015" y="620903"/>
                  </a:cubicBezTo>
                  <a:lnTo>
                    <a:pt x="501015" y="614553"/>
                  </a:lnTo>
                  <a:lnTo>
                    <a:pt x="501015" y="620903"/>
                  </a:lnTo>
                  <a:lnTo>
                    <a:pt x="119888" y="620903"/>
                  </a:lnTo>
                  <a:lnTo>
                    <a:pt x="119888" y="614553"/>
                  </a:lnTo>
                  <a:lnTo>
                    <a:pt x="119888" y="620903"/>
                  </a:lnTo>
                  <a:cubicBezTo>
                    <a:pt x="53721" y="620903"/>
                    <a:pt x="0" y="567182"/>
                    <a:pt x="0" y="501015"/>
                  </a:cubicBezTo>
                  <a:lnTo>
                    <a:pt x="0" y="119888"/>
                  </a:lnTo>
                  <a:lnTo>
                    <a:pt x="6350" y="119888"/>
                  </a:lnTo>
                  <a:lnTo>
                    <a:pt x="0" y="119888"/>
                  </a:lnTo>
                  <a:moveTo>
                    <a:pt x="12700" y="119888"/>
                  </a:moveTo>
                  <a:lnTo>
                    <a:pt x="12700" y="501015"/>
                  </a:lnTo>
                  <a:lnTo>
                    <a:pt x="6350" y="501015"/>
                  </a:lnTo>
                  <a:lnTo>
                    <a:pt x="12700" y="501015"/>
                  </a:lnTo>
                  <a:cubicBezTo>
                    <a:pt x="12700" y="560197"/>
                    <a:pt x="60706" y="608203"/>
                    <a:pt x="119888" y="608203"/>
                  </a:cubicBezTo>
                  <a:lnTo>
                    <a:pt x="501015" y="608203"/>
                  </a:lnTo>
                  <a:cubicBezTo>
                    <a:pt x="560197" y="608203"/>
                    <a:pt x="608203" y="560197"/>
                    <a:pt x="608203" y="501015"/>
                  </a:cubicBezTo>
                  <a:lnTo>
                    <a:pt x="608203" y="119888"/>
                  </a:lnTo>
                  <a:cubicBezTo>
                    <a:pt x="608203" y="60706"/>
                    <a:pt x="560197" y="12700"/>
                    <a:pt x="501015" y="12700"/>
                  </a:cubicBezTo>
                  <a:lnTo>
                    <a:pt x="119888" y="12700"/>
                  </a:lnTo>
                  <a:lnTo>
                    <a:pt x="119888" y="6350"/>
                  </a:lnTo>
                  <a:lnTo>
                    <a:pt x="119888" y="12700"/>
                  </a:lnTo>
                  <a:cubicBezTo>
                    <a:pt x="60706" y="12700"/>
                    <a:pt x="12700" y="60706"/>
                    <a:pt x="12700" y="119888"/>
                  </a:cubicBezTo>
                  <a:close/>
                </a:path>
              </a:pathLst>
            </a:custGeom>
            <a:solidFill>
              <a:srgbClr val="BDB8DF"/>
            </a:solidFill>
          </p:spPr>
        </p:sp>
      </p:grpSp>
      <p:sp>
        <p:nvSpPr>
          <p:cNvPr name="TextBox 21" id="21"/>
          <p:cNvSpPr txBox="true"/>
          <p:nvPr/>
        </p:nvSpPr>
        <p:spPr>
          <a:xfrm rot="0">
            <a:off x="1469826" y="6507213"/>
            <a:ext cx="3329285" cy="345281"/>
          </a:xfrm>
          <a:prstGeom prst="rect">
            <a:avLst/>
          </a:prstGeom>
        </p:spPr>
        <p:txBody>
          <a:bodyPr anchor="t" rtlCol="false" tIns="0" lIns="0" bIns="0" rIns="0">
            <a:spAutoFit/>
          </a:bodyPr>
          <a:lstStyle/>
          <a:p>
            <a:pPr algn="l">
              <a:lnSpc>
                <a:spcPts val="2437"/>
              </a:lnSpc>
            </a:pPr>
            <a:r>
              <a:rPr lang="en-US" sz="1937" b="true">
                <a:solidFill>
                  <a:srgbClr val="2A2742"/>
                </a:solidFill>
                <a:latin typeface="Arimo Bold"/>
                <a:ea typeface="Arimo Bold"/>
                <a:cs typeface="Arimo Bold"/>
                <a:sym typeface="Arimo Bold"/>
              </a:rPr>
              <a:t>Anonimato Assoluto dei Voti</a:t>
            </a:r>
          </a:p>
        </p:txBody>
      </p:sp>
      <p:sp>
        <p:nvSpPr>
          <p:cNvPr name="TextBox 22" id="22"/>
          <p:cNvSpPr txBox="true"/>
          <p:nvPr/>
        </p:nvSpPr>
        <p:spPr>
          <a:xfrm rot="0">
            <a:off x="1469826" y="6907411"/>
            <a:ext cx="7547521" cy="2336750"/>
          </a:xfrm>
          <a:prstGeom prst="rect">
            <a:avLst/>
          </a:prstGeom>
        </p:spPr>
        <p:txBody>
          <a:bodyPr anchor="t" rtlCol="false" tIns="0" lIns="0" bIns="0" rIns="0">
            <a:spAutoFit/>
          </a:bodyPr>
          <a:lstStyle/>
          <a:p>
            <a:pPr algn="l">
              <a:lnSpc>
                <a:spcPts val="2499"/>
              </a:lnSpc>
            </a:pPr>
            <a:r>
              <a:rPr lang="en-US" sz="1562">
                <a:solidFill>
                  <a:srgbClr val="2A2742"/>
                </a:solidFill>
                <a:latin typeface="Arimo"/>
                <a:ea typeface="Arimo"/>
                <a:cs typeface="Arimo"/>
                <a:sym typeface="Arimo"/>
              </a:rPr>
              <a:t>L'anonimato dei voti espressi è garantito da una progettazione architetturale specifica. I voti sono registrati in modo completamente disaccoppiato dall'identità dell'utente. Ciò significa che non esiste alcun collegamento diretto o indiretto tra un voto specifico e l'utente che lo ha espresso nel database. Nessuno, inclusi gli amministratori del sistema o il personale di supporto tecnico, è in grado di risalire all'utente responsabile di un determinato voto, assicurando la massima imparzialità e privacy.</a:t>
            </a:r>
          </a:p>
        </p:txBody>
      </p:sp>
      <p:grpSp>
        <p:nvGrpSpPr>
          <p:cNvPr name="Group 23" id="23"/>
          <p:cNvGrpSpPr/>
          <p:nvPr/>
        </p:nvGrpSpPr>
        <p:grpSpPr>
          <a:xfrm rot="0">
            <a:off x="9265890" y="6461372"/>
            <a:ext cx="465684" cy="465684"/>
            <a:chOff x="0" y="0"/>
            <a:chExt cx="620912" cy="620912"/>
          </a:xfrm>
        </p:grpSpPr>
        <p:sp>
          <p:nvSpPr>
            <p:cNvPr name="Freeform 24" id="24"/>
            <p:cNvSpPr/>
            <p:nvPr/>
          </p:nvSpPr>
          <p:spPr>
            <a:xfrm flipH="false" flipV="false" rot="0">
              <a:off x="6350" y="6350"/>
              <a:ext cx="608203" cy="608203"/>
            </a:xfrm>
            <a:custGeom>
              <a:avLst/>
              <a:gdLst/>
              <a:ahLst/>
              <a:cxnLst/>
              <a:rect r="r" b="b" t="t" l="l"/>
              <a:pathLst>
                <a:path h="608203" w="608203">
                  <a:moveTo>
                    <a:pt x="0" y="113538"/>
                  </a:moveTo>
                  <a:cubicBezTo>
                    <a:pt x="0" y="50800"/>
                    <a:pt x="50800" y="0"/>
                    <a:pt x="113538" y="0"/>
                  </a:cubicBezTo>
                  <a:lnTo>
                    <a:pt x="494665" y="0"/>
                  </a:lnTo>
                  <a:cubicBezTo>
                    <a:pt x="557403" y="0"/>
                    <a:pt x="608203" y="50800"/>
                    <a:pt x="608203" y="113538"/>
                  </a:cubicBezTo>
                  <a:lnTo>
                    <a:pt x="608203" y="494665"/>
                  </a:lnTo>
                  <a:cubicBezTo>
                    <a:pt x="608203" y="557403"/>
                    <a:pt x="557403" y="608203"/>
                    <a:pt x="494665" y="608203"/>
                  </a:cubicBezTo>
                  <a:lnTo>
                    <a:pt x="113538" y="608203"/>
                  </a:lnTo>
                  <a:cubicBezTo>
                    <a:pt x="50800" y="608203"/>
                    <a:pt x="0" y="557403"/>
                    <a:pt x="0" y="494665"/>
                  </a:cubicBezTo>
                  <a:close/>
                </a:path>
              </a:pathLst>
            </a:custGeom>
            <a:solidFill>
              <a:srgbClr val="E9E6FA"/>
            </a:solidFill>
          </p:spPr>
        </p:sp>
        <p:sp>
          <p:nvSpPr>
            <p:cNvPr name="Freeform 25" id="25"/>
            <p:cNvSpPr/>
            <p:nvPr/>
          </p:nvSpPr>
          <p:spPr>
            <a:xfrm flipH="false" flipV="false" rot="0">
              <a:off x="0" y="0"/>
              <a:ext cx="620903" cy="620903"/>
            </a:xfrm>
            <a:custGeom>
              <a:avLst/>
              <a:gdLst/>
              <a:ahLst/>
              <a:cxnLst/>
              <a:rect r="r" b="b" t="t" l="l"/>
              <a:pathLst>
                <a:path h="620903" w="620903">
                  <a:moveTo>
                    <a:pt x="0" y="119888"/>
                  </a:moveTo>
                  <a:cubicBezTo>
                    <a:pt x="0" y="53721"/>
                    <a:pt x="53721" y="0"/>
                    <a:pt x="119888" y="0"/>
                  </a:cubicBezTo>
                  <a:lnTo>
                    <a:pt x="501015" y="0"/>
                  </a:lnTo>
                  <a:lnTo>
                    <a:pt x="501015" y="6350"/>
                  </a:lnTo>
                  <a:lnTo>
                    <a:pt x="501015" y="0"/>
                  </a:lnTo>
                  <a:cubicBezTo>
                    <a:pt x="567182" y="0"/>
                    <a:pt x="620903" y="53721"/>
                    <a:pt x="620903" y="119888"/>
                  </a:cubicBezTo>
                  <a:lnTo>
                    <a:pt x="614553" y="119888"/>
                  </a:lnTo>
                  <a:lnTo>
                    <a:pt x="620903" y="119888"/>
                  </a:lnTo>
                  <a:lnTo>
                    <a:pt x="620903" y="501015"/>
                  </a:lnTo>
                  <a:lnTo>
                    <a:pt x="614553" y="501015"/>
                  </a:lnTo>
                  <a:lnTo>
                    <a:pt x="620903" y="501015"/>
                  </a:lnTo>
                  <a:cubicBezTo>
                    <a:pt x="620903" y="567182"/>
                    <a:pt x="567182" y="620903"/>
                    <a:pt x="501015" y="620903"/>
                  </a:cubicBezTo>
                  <a:lnTo>
                    <a:pt x="501015" y="614553"/>
                  </a:lnTo>
                  <a:lnTo>
                    <a:pt x="501015" y="620903"/>
                  </a:lnTo>
                  <a:lnTo>
                    <a:pt x="119888" y="620903"/>
                  </a:lnTo>
                  <a:lnTo>
                    <a:pt x="119888" y="614553"/>
                  </a:lnTo>
                  <a:lnTo>
                    <a:pt x="119888" y="620903"/>
                  </a:lnTo>
                  <a:cubicBezTo>
                    <a:pt x="53721" y="620903"/>
                    <a:pt x="0" y="567182"/>
                    <a:pt x="0" y="501015"/>
                  </a:cubicBezTo>
                  <a:lnTo>
                    <a:pt x="0" y="119888"/>
                  </a:lnTo>
                  <a:lnTo>
                    <a:pt x="6350" y="119888"/>
                  </a:lnTo>
                  <a:lnTo>
                    <a:pt x="0" y="119888"/>
                  </a:lnTo>
                  <a:moveTo>
                    <a:pt x="12700" y="119888"/>
                  </a:moveTo>
                  <a:lnTo>
                    <a:pt x="12700" y="501015"/>
                  </a:lnTo>
                  <a:lnTo>
                    <a:pt x="6350" y="501015"/>
                  </a:lnTo>
                  <a:lnTo>
                    <a:pt x="12700" y="501015"/>
                  </a:lnTo>
                  <a:cubicBezTo>
                    <a:pt x="12700" y="560197"/>
                    <a:pt x="60706" y="608203"/>
                    <a:pt x="119888" y="608203"/>
                  </a:cubicBezTo>
                  <a:lnTo>
                    <a:pt x="501015" y="608203"/>
                  </a:lnTo>
                  <a:cubicBezTo>
                    <a:pt x="560197" y="608203"/>
                    <a:pt x="608203" y="560197"/>
                    <a:pt x="608203" y="501015"/>
                  </a:cubicBezTo>
                  <a:lnTo>
                    <a:pt x="608203" y="119888"/>
                  </a:lnTo>
                  <a:cubicBezTo>
                    <a:pt x="608203" y="60706"/>
                    <a:pt x="560197" y="12700"/>
                    <a:pt x="501015" y="12700"/>
                  </a:cubicBezTo>
                  <a:lnTo>
                    <a:pt x="119888" y="12700"/>
                  </a:lnTo>
                  <a:lnTo>
                    <a:pt x="119888" y="6350"/>
                  </a:lnTo>
                  <a:lnTo>
                    <a:pt x="119888" y="12700"/>
                  </a:lnTo>
                  <a:cubicBezTo>
                    <a:pt x="60706" y="12700"/>
                    <a:pt x="12700" y="60706"/>
                    <a:pt x="12700" y="119888"/>
                  </a:cubicBezTo>
                  <a:close/>
                </a:path>
              </a:pathLst>
            </a:custGeom>
            <a:solidFill>
              <a:srgbClr val="BDB8DF"/>
            </a:solidFill>
          </p:spPr>
        </p:sp>
      </p:grpSp>
      <p:sp>
        <p:nvSpPr>
          <p:cNvPr name="TextBox 26" id="26"/>
          <p:cNvSpPr txBox="true"/>
          <p:nvPr/>
        </p:nvSpPr>
        <p:spPr>
          <a:xfrm rot="0">
            <a:off x="9929515" y="6507213"/>
            <a:ext cx="3385691" cy="345281"/>
          </a:xfrm>
          <a:prstGeom prst="rect">
            <a:avLst/>
          </a:prstGeom>
        </p:spPr>
        <p:txBody>
          <a:bodyPr anchor="t" rtlCol="false" tIns="0" lIns="0" bIns="0" rIns="0">
            <a:spAutoFit/>
          </a:bodyPr>
          <a:lstStyle/>
          <a:p>
            <a:pPr algn="l">
              <a:lnSpc>
                <a:spcPts val="2437"/>
              </a:lnSpc>
            </a:pPr>
            <a:r>
              <a:rPr lang="en-US" sz="1937" b="true">
                <a:solidFill>
                  <a:srgbClr val="2A2742"/>
                </a:solidFill>
                <a:latin typeface="Arimo Bold"/>
                <a:ea typeface="Arimo Bold"/>
                <a:cs typeface="Arimo Bold"/>
                <a:sym typeface="Arimo Bold"/>
              </a:rPr>
              <a:t>Controllo Admin e Audit Trail</a:t>
            </a:r>
          </a:p>
        </p:txBody>
      </p:sp>
      <p:sp>
        <p:nvSpPr>
          <p:cNvPr name="TextBox 27" id="27"/>
          <p:cNvSpPr txBox="true"/>
          <p:nvPr/>
        </p:nvSpPr>
        <p:spPr>
          <a:xfrm rot="0">
            <a:off x="9929515" y="6907411"/>
            <a:ext cx="7547521" cy="2661047"/>
          </a:xfrm>
          <a:prstGeom prst="rect">
            <a:avLst/>
          </a:prstGeom>
        </p:spPr>
        <p:txBody>
          <a:bodyPr anchor="t" rtlCol="false" tIns="0" lIns="0" bIns="0" rIns="0">
            <a:spAutoFit/>
          </a:bodyPr>
          <a:lstStyle/>
          <a:p>
            <a:pPr algn="l">
              <a:lnSpc>
                <a:spcPts val="2499"/>
              </a:lnSpc>
            </a:pPr>
            <a:r>
              <a:rPr lang="en-US" sz="1562">
                <a:solidFill>
                  <a:srgbClr val="2A2742"/>
                </a:solidFill>
                <a:latin typeface="Arimo"/>
                <a:ea typeface="Arimo"/>
                <a:cs typeface="Arimo"/>
                <a:sym typeface="Arimo"/>
              </a:rPr>
              <a:t>L'utente con ruolo di amministratore gode di privilegi elevati, gestiti tramite un sistema RBAC (Role-Based Access Control) dedicato. Questo ruolo consente di disabilitare o eliminare account di utenti standard, mantenere l'ordine e la sicurezza sulla piattaforma. L'accesso alle funzionalità admin è protetto da autenticazione forte e, per maggiore sicurezza, tutte le azioni critiche eseguite dagli amministratori sono registrate in un </a:t>
            </a:r>
            <a:r>
              <a:rPr lang="en-US" sz="1562" b="true">
                <a:solidFill>
                  <a:srgbClr val="2A2742"/>
                </a:solidFill>
                <a:latin typeface="Arimo Bold"/>
                <a:ea typeface="Arimo Bold"/>
                <a:cs typeface="Arimo Bold"/>
                <a:sym typeface="Arimo Bold"/>
              </a:rPr>
              <a:t>audit trail</a:t>
            </a:r>
            <a:r>
              <a:rPr lang="en-US" sz="1562">
                <a:solidFill>
                  <a:srgbClr val="2A2742"/>
                </a:solidFill>
                <a:latin typeface="Arimo"/>
                <a:ea typeface="Arimo"/>
                <a:cs typeface="Arimo"/>
                <a:sym typeface="Arimo"/>
              </a:rPr>
              <a:t>, che permette di tracciare le modifiche e monitorare l'attività, fornendo un controllo essenziale e trasparenza sulle operazioni di gestione.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6" id="6"/>
          <p:cNvGrpSpPr>
            <a:grpSpLocks noChangeAspect="true"/>
          </p:cNvGrpSpPr>
          <p:nvPr/>
        </p:nvGrpSpPr>
        <p:grpSpPr>
          <a:xfrm rot="0">
            <a:off x="1143000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992238" y="1896070"/>
            <a:ext cx="8608665" cy="813198"/>
          </a:xfrm>
          <a:prstGeom prst="rect">
            <a:avLst/>
          </a:prstGeom>
        </p:spPr>
        <p:txBody>
          <a:bodyPr anchor="t" rtlCol="false" tIns="0" lIns="0" bIns="0" rIns="0">
            <a:spAutoFit/>
          </a:bodyPr>
          <a:lstStyle/>
          <a:p>
            <a:pPr algn="l">
              <a:lnSpc>
                <a:spcPts val="6062"/>
              </a:lnSpc>
            </a:pPr>
            <a:r>
              <a:rPr lang="en-US" sz="4875" b="true">
                <a:solidFill>
                  <a:srgbClr val="231971"/>
                </a:solidFill>
                <a:latin typeface="Arimo Bold"/>
                <a:ea typeface="Arimo Bold"/>
                <a:cs typeface="Arimo Bold"/>
                <a:sym typeface="Arimo Bold"/>
              </a:rPr>
              <a:t>Sicurezza Password Avanzata</a:t>
            </a:r>
          </a:p>
        </p:txBody>
      </p:sp>
      <p:sp>
        <p:nvSpPr>
          <p:cNvPr name="TextBox 9" id="9"/>
          <p:cNvSpPr txBox="true"/>
          <p:nvPr/>
        </p:nvSpPr>
        <p:spPr>
          <a:xfrm rot="0">
            <a:off x="992238" y="2986087"/>
            <a:ext cx="9445526" cy="492175"/>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La sicurezza delle password è cruciale. Ecco le nostre implementazioni:</a:t>
            </a:r>
          </a:p>
        </p:txBody>
      </p:sp>
      <p:sp>
        <p:nvSpPr>
          <p:cNvPr name="TextBox 10" id="10"/>
          <p:cNvSpPr txBox="true"/>
          <p:nvPr/>
        </p:nvSpPr>
        <p:spPr>
          <a:xfrm rot="0">
            <a:off x="992238" y="3662065"/>
            <a:ext cx="9445526" cy="384175"/>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Requisiti minimi:</a:t>
            </a:r>
            <a:r>
              <a:rPr lang="en-US" sz="1937">
                <a:solidFill>
                  <a:srgbClr val="2A2742"/>
                </a:solidFill>
                <a:latin typeface="Arimo"/>
                <a:ea typeface="Arimo"/>
                <a:cs typeface="Arimo"/>
                <a:sym typeface="Arimo"/>
              </a:rPr>
              <a:t> 8 caratteri con complessità.</a:t>
            </a:r>
          </a:p>
        </p:txBody>
      </p:sp>
      <p:sp>
        <p:nvSpPr>
          <p:cNvPr name="TextBox 11" id="11"/>
          <p:cNvSpPr txBox="true"/>
          <p:nvPr/>
        </p:nvSpPr>
        <p:spPr>
          <a:xfrm rot="0">
            <a:off x="992238" y="4542681"/>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Algoritmo Bcrypt:</a:t>
            </a:r>
            <a:r>
              <a:rPr lang="en-US" sz="1937">
                <a:solidFill>
                  <a:srgbClr val="2A2742"/>
                </a:solidFill>
                <a:latin typeface="Arimo"/>
                <a:ea typeface="Arimo"/>
                <a:cs typeface="Arimo"/>
                <a:sym typeface="Arimo"/>
              </a:rPr>
              <a:t> Per hashing crittografico forte.</a:t>
            </a:r>
          </a:p>
        </p:txBody>
      </p:sp>
      <p:sp>
        <p:nvSpPr>
          <p:cNvPr name="TextBox 12" id="12"/>
          <p:cNvSpPr txBox="true"/>
          <p:nvPr/>
        </p:nvSpPr>
        <p:spPr>
          <a:xfrm rot="0">
            <a:off x="992238" y="5026372"/>
            <a:ext cx="9445526" cy="889099"/>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Salt univoco:</a:t>
            </a:r>
            <a:r>
              <a:rPr lang="en-US" sz="1937">
                <a:solidFill>
                  <a:srgbClr val="2A2742"/>
                </a:solidFill>
                <a:latin typeface="Arimo"/>
                <a:ea typeface="Arimo"/>
                <a:cs typeface="Arimo"/>
                <a:sym typeface="Arimo"/>
              </a:rPr>
              <a:t> Generato casualmente per ogni password, rendendo le rainbow table inefficaci.</a:t>
            </a:r>
          </a:p>
        </p:txBody>
      </p:sp>
      <p:sp>
        <p:nvSpPr>
          <p:cNvPr name="TextBox 13" id="13"/>
          <p:cNvSpPr txBox="true"/>
          <p:nvPr/>
        </p:nvSpPr>
        <p:spPr>
          <a:xfrm rot="0">
            <a:off x="992238" y="5906989"/>
            <a:ext cx="9445526" cy="889099"/>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Protezione avanzata:</a:t>
            </a:r>
            <a:r>
              <a:rPr lang="en-US" sz="1937">
                <a:solidFill>
                  <a:srgbClr val="2A2742"/>
                </a:solidFill>
                <a:latin typeface="Arimo"/>
                <a:ea typeface="Arimo"/>
                <a:cs typeface="Arimo"/>
                <a:sym typeface="Arimo"/>
              </a:rPr>
              <a:t> Contro rainbow table e attacchi di forza bruta, anche in caso di violazione del database.</a:t>
            </a:r>
          </a:p>
        </p:txBody>
      </p:sp>
      <p:sp>
        <p:nvSpPr>
          <p:cNvPr name="TextBox 14" id="14"/>
          <p:cNvSpPr txBox="true"/>
          <p:nvPr/>
        </p:nvSpPr>
        <p:spPr>
          <a:xfrm rot="0">
            <a:off x="992238" y="6787604"/>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Non in chiaro:</a:t>
            </a:r>
            <a:r>
              <a:rPr lang="en-US" sz="1937">
                <a:solidFill>
                  <a:srgbClr val="2A2742"/>
                </a:solidFill>
                <a:latin typeface="Arimo"/>
                <a:ea typeface="Arimo"/>
                <a:cs typeface="Arimo"/>
                <a:sym typeface="Arimo"/>
              </a:rPr>
              <a:t> Le password non sono mai memorizzate in chiaro nel database.</a:t>
            </a:r>
          </a:p>
        </p:txBody>
      </p:sp>
      <p:sp>
        <p:nvSpPr>
          <p:cNvPr name="TextBox 15" id="15"/>
          <p:cNvSpPr txBox="true"/>
          <p:nvPr/>
        </p:nvSpPr>
        <p:spPr>
          <a:xfrm rot="0">
            <a:off x="992238" y="7463581"/>
            <a:ext cx="9445526"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Questo approccio garantisce la massima protezione contro le minacce più comuni e salvaguarda l'integrità dei dati degli utenti.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7" y="2200126"/>
            <a:ext cx="9445526" cy="1588294"/>
          </a:xfrm>
          <a:prstGeom prst="rect">
            <a:avLst/>
          </a:prstGeom>
        </p:spPr>
        <p:txBody>
          <a:bodyPr anchor="t" rtlCol="false" tIns="0" lIns="0" bIns="0" rIns="0">
            <a:spAutoFit/>
          </a:bodyPr>
          <a:lstStyle/>
          <a:p>
            <a:pPr algn="l">
              <a:lnSpc>
                <a:spcPts val="6062"/>
              </a:lnSpc>
            </a:pPr>
            <a:r>
              <a:rPr lang="en-US" sz="4875" b="true">
                <a:solidFill>
                  <a:srgbClr val="231971"/>
                </a:solidFill>
                <a:latin typeface="Arimo Bold"/>
                <a:ea typeface="Arimo Bold"/>
                <a:cs typeface="Arimo Bold"/>
                <a:sym typeface="Arimo Bold"/>
              </a:rPr>
              <a:t>Prevenzione IDOR (Insecure Direct Object Reference)</a:t>
            </a:r>
          </a:p>
        </p:txBody>
      </p:sp>
      <p:sp>
        <p:nvSpPr>
          <p:cNvPr name="TextBox 9" id="9"/>
          <p:cNvSpPr txBox="true"/>
          <p:nvPr/>
        </p:nvSpPr>
        <p:spPr>
          <a:xfrm rot="0">
            <a:off x="7850237" y="4065240"/>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Verifica rigorosa dell'autorizzazione</a:t>
            </a:r>
            <a:r>
              <a:rPr lang="en-US" sz="1937">
                <a:solidFill>
                  <a:srgbClr val="2A2742"/>
                </a:solidFill>
                <a:latin typeface="Arimo"/>
                <a:ea typeface="Arimo"/>
                <a:cs typeface="Arimo"/>
                <a:sym typeface="Arimo"/>
              </a:rPr>
              <a:t> per ogni richiesta.</a:t>
            </a:r>
          </a:p>
        </p:txBody>
      </p:sp>
      <p:sp>
        <p:nvSpPr>
          <p:cNvPr name="TextBox 10" id="10"/>
          <p:cNvSpPr txBox="true"/>
          <p:nvPr/>
        </p:nvSpPr>
        <p:spPr>
          <a:xfrm rot="0">
            <a:off x="7850237" y="4548931"/>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Identificatori non sequenziali:</a:t>
            </a:r>
            <a:r>
              <a:rPr lang="en-US" sz="1937">
                <a:solidFill>
                  <a:srgbClr val="2A2742"/>
                </a:solidFill>
                <a:latin typeface="Arimo"/>
                <a:ea typeface="Arimo"/>
                <a:cs typeface="Arimo"/>
                <a:sym typeface="Arimo"/>
              </a:rPr>
              <a:t> UUID o ID opachi per ridurre la prevedibilità.</a:t>
            </a:r>
          </a:p>
        </p:txBody>
      </p:sp>
      <p:sp>
        <p:nvSpPr>
          <p:cNvPr name="TextBox 11" id="11"/>
          <p:cNvSpPr txBox="true"/>
          <p:nvPr/>
        </p:nvSpPr>
        <p:spPr>
          <a:xfrm rot="0">
            <a:off x="7850237" y="5032622"/>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Controlli a livello server</a:t>
            </a:r>
            <a:r>
              <a:rPr lang="en-US" sz="1937">
                <a:solidFill>
                  <a:srgbClr val="2A2742"/>
                </a:solidFill>
                <a:latin typeface="Arimo"/>
                <a:ea typeface="Arimo"/>
                <a:cs typeface="Arimo"/>
                <a:sym typeface="Arimo"/>
              </a:rPr>
              <a:t> per le autorizzazioni.</a:t>
            </a:r>
          </a:p>
        </p:txBody>
      </p:sp>
      <p:sp>
        <p:nvSpPr>
          <p:cNvPr name="TextBox 12" id="12"/>
          <p:cNvSpPr txBox="true"/>
          <p:nvPr/>
        </p:nvSpPr>
        <p:spPr>
          <a:xfrm rot="0">
            <a:off x="7850237" y="5516315"/>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Sistema RBAC (Role-Based Access Control)</a:t>
            </a:r>
            <a:r>
              <a:rPr lang="en-US" sz="1937">
                <a:solidFill>
                  <a:srgbClr val="2A2742"/>
                </a:solidFill>
                <a:latin typeface="Arimo"/>
                <a:ea typeface="Arimo"/>
                <a:cs typeface="Arimo"/>
                <a:sym typeface="Arimo"/>
              </a:rPr>
              <a:t>.</a:t>
            </a:r>
          </a:p>
        </p:txBody>
      </p:sp>
      <p:sp>
        <p:nvSpPr>
          <p:cNvPr name="TextBox 13" id="13"/>
          <p:cNvSpPr txBox="true"/>
          <p:nvPr/>
        </p:nvSpPr>
        <p:spPr>
          <a:xfrm rot="0">
            <a:off x="7850237" y="6000006"/>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b="true" sz="1937">
                <a:solidFill>
                  <a:srgbClr val="2A2742"/>
                </a:solidFill>
                <a:latin typeface="Arimo Bold"/>
                <a:ea typeface="Arimo Bold"/>
                <a:cs typeface="Arimo Bold"/>
                <a:sym typeface="Arimo Bold"/>
              </a:rPr>
              <a:t>Token di autenticazione</a:t>
            </a:r>
            <a:r>
              <a:rPr lang="en-US" sz="1937">
                <a:solidFill>
                  <a:srgbClr val="2A2742"/>
                </a:solidFill>
                <a:latin typeface="Arimo"/>
                <a:ea typeface="Arimo"/>
                <a:cs typeface="Arimo"/>
                <a:sym typeface="Arimo"/>
              </a:rPr>
              <a:t> (JWT o sessioni sicure).</a:t>
            </a:r>
          </a:p>
        </p:txBody>
      </p:sp>
      <p:sp>
        <p:nvSpPr>
          <p:cNvPr name="TextBox 14" id="14"/>
          <p:cNvSpPr txBox="true"/>
          <p:nvPr/>
        </p:nvSpPr>
        <p:spPr>
          <a:xfrm rot="0">
            <a:off x="7850237" y="6483697"/>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Solo gli utenti con i permessi corretti possono accedere alle risorse.</a:t>
            </a:r>
          </a:p>
        </p:txBody>
      </p:sp>
      <p:sp>
        <p:nvSpPr>
          <p:cNvPr name="TextBox 15" id="15"/>
          <p:cNvSpPr txBox="true"/>
          <p:nvPr/>
        </p:nvSpPr>
        <p:spPr>
          <a:xfrm rot="0">
            <a:off x="7850237" y="7159675"/>
            <a:ext cx="9445526"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Questo approccio garantisce che ogni interazione con le risorse sia legittima e autorizzata, proteggendo l'integrità dei dati e la privacy degli utenti.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6" id="6"/>
          <p:cNvGrpSpPr>
            <a:grpSpLocks noChangeAspect="true"/>
          </p:cNvGrpSpPr>
          <p:nvPr/>
        </p:nvGrpSpPr>
        <p:grpSpPr>
          <a:xfrm rot="0">
            <a:off x="1143000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992238" y="2630984"/>
            <a:ext cx="8150870" cy="813197"/>
          </a:xfrm>
          <a:prstGeom prst="rect">
            <a:avLst/>
          </a:prstGeom>
        </p:spPr>
        <p:txBody>
          <a:bodyPr anchor="t" rtlCol="false" tIns="0" lIns="0" bIns="0" rIns="0">
            <a:spAutoFit/>
          </a:bodyPr>
          <a:lstStyle/>
          <a:p>
            <a:pPr algn="l">
              <a:lnSpc>
                <a:spcPts val="6062"/>
              </a:lnSpc>
            </a:pPr>
            <a:r>
              <a:rPr lang="en-US" sz="4875" b="true">
                <a:solidFill>
                  <a:srgbClr val="231971"/>
                </a:solidFill>
                <a:latin typeface="Arimo Bold"/>
                <a:ea typeface="Arimo Bold"/>
                <a:cs typeface="Arimo Bold"/>
                <a:sym typeface="Arimo Bold"/>
              </a:rPr>
              <a:t>Anonimato Assoluto dei Voti</a:t>
            </a:r>
          </a:p>
        </p:txBody>
      </p:sp>
      <p:sp>
        <p:nvSpPr>
          <p:cNvPr name="TextBox 9" id="9"/>
          <p:cNvSpPr txBox="true"/>
          <p:nvPr/>
        </p:nvSpPr>
        <p:spPr>
          <a:xfrm rot="0">
            <a:off x="992238" y="3721001"/>
            <a:ext cx="9445526" cy="492175"/>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L'anonimato dei voti espressi è garantito da una progettazione architetturale specifica.</a:t>
            </a:r>
          </a:p>
        </p:txBody>
      </p:sp>
      <p:sp>
        <p:nvSpPr>
          <p:cNvPr name="TextBox 10" id="10"/>
          <p:cNvSpPr txBox="true"/>
          <p:nvPr/>
        </p:nvSpPr>
        <p:spPr>
          <a:xfrm rot="0">
            <a:off x="992238" y="4396979"/>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I voti sono registrati in modo completamente disaccoppiato dall'identità dell'utente.</a:t>
            </a:r>
          </a:p>
        </p:txBody>
      </p:sp>
      <p:sp>
        <p:nvSpPr>
          <p:cNvPr name="TextBox 11" id="11"/>
          <p:cNvSpPr txBox="true"/>
          <p:nvPr/>
        </p:nvSpPr>
        <p:spPr>
          <a:xfrm rot="0">
            <a:off x="992238" y="4880670"/>
            <a:ext cx="9445526" cy="889099"/>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Non esiste alcun collegamento diretto o indiretto tra un voto specifico e l'utente che lo ha espresso nel database.</a:t>
            </a:r>
          </a:p>
        </p:txBody>
      </p:sp>
      <p:sp>
        <p:nvSpPr>
          <p:cNvPr name="TextBox 12" id="12"/>
          <p:cNvSpPr txBox="true"/>
          <p:nvPr/>
        </p:nvSpPr>
        <p:spPr>
          <a:xfrm rot="0">
            <a:off x="992238" y="5761285"/>
            <a:ext cx="9445526" cy="889099"/>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Nessuno, inclusi gli amministratori del sistema o il personale di supporto tecnico, è in grado di risalire all'utente responsabile di un determinato voto.</a:t>
            </a:r>
          </a:p>
        </p:txBody>
      </p:sp>
      <p:sp>
        <p:nvSpPr>
          <p:cNvPr name="TextBox 13" id="13"/>
          <p:cNvSpPr txBox="true"/>
          <p:nvPr/>
        </p:nvSpPr>
        <p:spPr>
          <a:xfrm rot="0">
            <a:off x="992238" y="6641901"/>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Massima imparzialità e privacy garantita.</a:t>
            </a:r>
          </a:p>
        </p:txBody>
      </p:sp>
      <p:sp>
        <p:nvSpPr>
          <p:cNvPr name="TextBox 14" id="14"/>
          <p:cNvSpPr txBox="true"/>
          <p:nvPr/>
        </p:nvSpPr>
        <p:spPr>
          <a:xfrm rot="0">
            <a:off x="992238" y="7125592"/>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Protezione dell'identità degli elettori.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7850237" y="2528739"/>
            <a:ext cx="8289280" cy="813197"/>
          </a:xfrm>
          <a:prstGeom prst="rect">
            <a:avLst/>
          </a:prstGeom>
        </p:spPr>
        <p:txBody>
          <a:bodyPr anchor="t" rtlCol="false" tIns="0" lIns="0" bIns="0" rIns="0">
            <a:spAutoFit/>
          </a:bodyPr>
          <a:lstStyle/>
          <a:p>
            <a:pPr algn="l">
              <a:lnSpc>
                <a:spcPts val="6062"/>
              </a:lnSpc>
            </a:pPr>
            <a:r>
              <a:rPr lang="en-US" sz="4875" b="true">
                <a:solidFill>
                  <a:srgbClr val="231971"/>
                </a:solidFill>
                <a:latin typeface="Arimo Bold"/>
                <a:ea typeface="Arimo Bold"/>
                <a:cs typeface="Arimo Bold"/>
                <a:sym typeface="Arimo Bold"/>
              </a:rPr>
              <a:t>Controllo Admin e Audit Trail</a:t>
            </a:r>
          </a:p>
        </p:txBody>
      </p:sp>
      <p:sp>
        <p:nvSpPr>
          <p:cNvPr name="TextBox 9" id="9"/>
          <p:cNvSpPr txBox="true"/>
          <p:nvPr/>
        </p:nvSpPr>
        <p:spPr>
          <a:xfrm rot="0">
            <a:off x="7850237" y="3618756"/>
            <a:ext cx="9445526" cy="889099"/>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L'utente con ruolo di amministratore gode di privilegi elevati, gestiti tramite un sistema </a:t>
            </a:r>
            <a:r>
              <a:rPr lang="en-US" b="true" sz="1937">
                <a:solidFill>
                  <a:srgbClr val="2A2742"/>
                </a:solidFill>
                <a:latin typeface="Arimo Bold"/>
                <a:ea typeface="Arimo Bold"/>
                <a:cs typeface="Arimo Bold"/>
                <a:sym typeface="Arimo Bold"/>
              </a:rPr>
              <a:t>RBAC (Role-Based Access Control)</a:t>
            </a:r>
            <a:r>
              <a:rPr lang="en-US" sz="1937">
                <a:solidFill>
                  <a:srgbClr val="2A2742"/>
                </a:solidFill>
                <a:latin typeface="Arimo"/>
                <a:ea typeface="Arimo"/>
                <a:cs typeface="Arimo"/>
                <a:sym typeface="Arimo"/>
              </a:rPr>
              <a:t> dedicato.</a:t>
            </a:r>
          </a:p>
        </p:txBody>
      </p:sp>
      <p:sp>
        <p:nvSpPr>
          <p:cNvPr name="TextBox 10" id="10"/>
          <p:cNvSpPr txBox="true"/>
          <p:nvPr/>
        </p:nvSpPr>
        <p:spPr>
          <a:xfrm rot="0">
            <a:off x="7850237" y="4499372"/>
            <a:ext cx="9445526" cy="889099"/>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Questo ruolo consente di disabilitare o eliminare account di utenti standard, mantenere l'ordine e la sicurezza sulla piattaforma.</a:t>
            </a:r>
          </a:p>
        </p:txBody>
      </p:sp>
      <p:sp>
        <p:nvSpPr>
          <p:cNvPr name="TextBox 11" id="11"/>
          <p:cNvSpPr txBox="true"/>
          <p:nvPr/>
        </p:nvSpPr>
        <p:spPr>
          <a:xfrm rot="0">
            <a:off x="7850237" y="5379987"/>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L'accesso alle funzionalità admin è protetto da autenticazione forte.</a:t>
            </a:r>
          </a:p>
        </p:txBody>
      </p:sp>
      <p:sp>
        <p:nvSpPr>
          <p:cNvPr name="TextBox 12" id="12"/>
          <p:cNvSpPr txBox="true"/>
          <p:nvPr/>
        </p:nvSpPr>
        <p:spPr>
          <a:xfrm rot="0">
            <a:off x="7850237" y="5863679"/>
            <a:ext cx="9445526" cy="889099"/>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Tutte le azioni critiche eseguite dagli amministratori sono registrate in un </a:t>
            </a:r>
            <a:r>
              <a:rPr lang="en-US" b="true" sz="1937">
                <a:solidFill>
                  <a:srgbClr val="2A2742"/>
                </a:solidFill>
                <a:latin typeface="Arimo Bold"/>
                <a:ea typeface="Arimo Bold"/>
                <a:cs typeface="Arimo Bold"/>
                <a:sym typeface="Arimo Bold"/>
              </a:rPr>
              <a:t>audit trail</a:t>
            </a:r>
            <a:r>
              <a:rPr lang="en-US" sz="1937">
                <a:solidFill>
                  <a:srgbClr val="2A2742"/>
                </a:solidFill>
                <a:latin typeface="Arimo"/>
                <a:ea typeface="Arimo"/>
                <a:cs typeface="Arimo"/>
                <a:sym typeface="Arimo"/>
              </a:rPr>
              <a:t>.</a:t>
            </a:r>
          </a:p>
        </p:txBody>
      </p:sp>
      <p:sp>
        <p:nvSpPr>
          <p:cNvPr name="TextBox 13" id="13"/>
          <p:cNvSpPr txBox="true"/>
          <p:nvPr/>
        </p:nvSpPr>
        <p:spPr>
          <a:xfrm rot="0">
            <a:off x="7850237" y="6744295"/>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L'audit trail permette di tracciare le modifiche e monitorare l'attività.</a:t>
            </a:r>
          </a:p>
        </p:txBody>
      </p:sp>
      <p:sp>
        <p:nvSpPr>
          <p:cNvPr name="TextBox 14" id="14"/>
          <p:cNvSpPr txBox="true"/>
          <p:nvPr/>
        </p:nvSpPr>
        <p:spPr>
          <a:xfrm rot="0">
            <a:off x="7850237" y="7227986"/>
            <a:ext cx="9445526" cy="492175"/>
          </a:xfrm>
          <a:prstGeom prst="rect">
            <a:avLst/>
          </a:prstGeom>
        </p:spPr>
        <p:txBody>
          <a:bodyPr anchor="t" rtlCol="false" tIns="0" lIns="0" bIns="0" rIns="0">
            <a:spAutoFit/>
          </a:bodyPr>
          <a:lstStyle/>
          <a:p>
            <a:pPr algn="l" marL="292199" indent="-146100" lvl="1">
              <a:lnSpc>
                <a:spcPts val="3125"/>
              </a:lnSpc>
              <a:buFont typeface="Arial"/>
              <a:buChar char="•"/>
            </a:pPr>
            <a:r>
              <a:rPr lang="en-US" sz="1937">
                <a:solidFill>
                  <a:srgbClr val="2A2742"/>
                </a:solidFill>
                <a:latin typeface="Arimo"/>
                <a:ea typeface="Arimo"/>
                <a:cs typeface="Arimo"/>
                <a:sym typeface="Arimo"/>
              </a:rPr>
              <a:t>Fornisce controllo essenziale e trasparenza sulle operazioni di gestione.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TextBox 6" id="6"/>
          <p:cNvSpPr txBox="true"/>
          <p:nvPr/>
        </p:nvSpPr>
        <p:spPr>
          <a:xfrm rot="0">
            <a:off x="992238" y="2797820"/>
            <a:ext cx="9878169" cy="813197"/>
          </a:xfrm>
          <a:prstGeom prst="rect">
            <a:avLst/>
          </a:prstGeom>
        </p:spPr>
        <p:txBody>
          <a:bodyPr anchor="t" rtlCol="false" tIns="0" lIns="0" bIns="0" rIns="0">
            <a:spAutoFit/>
          </a:bodyPr>
          <a:lstStyle/>
          <a:p>
            <a:pPr algn="l">
              <a:lnSpc>
                <a:spcPts val="6062"/>
              </a:lnSpc>
            </a:pPr>
            <a:r>
              <a:rPr lang="en-US" sz="4875" b="true">
                <a:solidFill>
                  <a:srgbClr val="231971"/>
                </a:solidFill>
                <a:latin typeface="Arimo Bold"/>
                <a:ea typeface="Arimo Bold"/>
                <a:cs typeface="Arimo Bold"/>
                <a:sym typeface="Arimo Bold"/>
              </a:rPr>
              <a:t>Obiettivi e Specifiche del Progetto</a:t>
            </a:r>
          </a:p>
        </p:txBody>
      </p:sp>
      <p:grpSp>
        <p:nvGrpSpPr>
          <p:cNvPr name="Group 7" id="7"/>
          <p:cNvGrpSpPr/>
          <p:nvPr/>
        </p:nvGrpSpPr>
        <p:grpSpPr>
          <a:xfrm rot="0">
            <a:off x="977950" y="4092774"/>
            <a:ext cx="5297686" cy="2299692"/>
            <a:chOff x="0" y="0"/>
            <a:chExt cx="7063582" cy="3066257"/>
          </a:xfrm>
        </p:grpSpPr>
        <p:sp>
          <p:nvSpPr>
            <p:cNvPr name="Freeform 8" id="8"/>
            <p:cNvSpPr/>
            <p:nvPr/>
          </p:nvSpPr>
          <p:spPr>
            <a:xfrm flipH="false" flipV="false" rot="0">
              <a:off x="19050" y="19050"/>
              <a:ext cx="7025513" cy="3028188"/>
            </a:xfrm>
            <a:custGeom>
              <a:avLst/>
              <a:gdLst/>
              <a:ahLst/>
              <a:cxnLst/>
              <a:rect r="r" b="b" t="t" l="l"/>
              <a:pathLst>
                <a:path h="3028188" w="7025513">
                  <a:moveTo>
                    <a:pt x="0" y="182880"/>
                  </a:moveTo>
                  <a:cubicBezTo>
                    <a:pt x="0" y="81915"/>
                    <a:pt x="82423" y="0"/>
                    <a:pt x="184150" y="0"/>
                  </a:cubicBezTo>
                  <a:lnTo>
                    <a:pt x="6841363" y="0"/>
                  </a:lnTo>
                  <a:cubicBezTo>
                    <a:pt x="6943090" y="0"/>
                    <a:pt x="7025513" y="81915"/>
                    <a:pt x="7025513" y="182880"/>
                  </a:cubicBezTo>
                  <a:lnTo>
                    <a:pt x="7025513" y="2845308"/>
                  </a:lnTo>
                  <a:cubicBezTo>
                    <a:pt x="7025513" y="2946273"/>
                    <a:pt x="6943090" y="3028188"/>
                    <a:pt x="6841363" y="3028188"/>
                  </a:cubicBezTo>
                  <a:lnTo>
                    <a:pt x="184150" y="3028188"/>
                  </a:lnTo>
                  <a:cubicBezTo>
                    <a:pt x="82423" y="3028188"/>
                    <a:pt x="0" y="2946273"/>
                    <a:pt x="0" y="2845308"/>
                  </a:cubicBezTo>
                  <a:close/>
                </a:path>
              </a:pathLst>
            </a:custGeom>
            <a:solidFill>
              <a:srgbClr val="FAFAFA">
                <a:alpha val="90196"/>
              </a:srgbClr>
            </a:solidFill>
          </p:spPr>
        </p:sp>
        <p:sp>
          <p:nvSpPr>
            <p:cNvPr name="Freeform 9" id="9"/>
            <p:cNvSpPr/>
            <p:nvPr/>
          </p:nvSpPr>
          <p:spPr>
            <a:xfrm flipH="false" flipV="false" rot="0">
              <a:off x="0" y="0"/>
              <a:ext cx="7063613" cy="3066288"/>
            </a:xfrm>
            <a:custGeom>
              <a:avLst/>
              <a:gdLst/>
              <a:ahLst/>
              <a:cxnLst/>
              <a:rect r="r" b="b" t="t" l="l"/>
              <a:pathLst>
                <a:path h="3066288" w="7063613">
                  <a:moveTo>
                    <a:pt x="0" y="201930"/>
                  </a:moveTo>
                  <a:cubicBezTo>
                    <a:pt x="0" y="90297"/>
                    <a:pt x="91059" y="0"/>
                    <a:pt x="203200" y="0"/>
                  </a:cubicBezTo>
                  <a:lnTo>
                    <a:pt x="6860413" y="0"/>
                  </a:lnTo>
                  <a:lnTo>
                    <a:pt x="6860413" y="19050"/>
                  </a:lnTo>
                  <a:lnTo>
                    <a:pt x="6860413" y="0"/>
                  </a:lnTo>
                  <a:cubicBezTo>
                    <a:pt x="6972554" y="0"/>
                    <a:pt x="7063613" y="90297"/>
                    <a:pt x="7063613" y="201930"/>
                  </a:cubicBezTo>
                  <a:lnTo>
                    <a:pt x="7044563" y="201930"/>
                  </a:lnTo>
                  <a:lnTo>
                    <a:pt x="7063613" y="201930"/>
                  </a:lnTo>
                  <a:lnTo>
                    <a:pt x="7063613" y="2864358"/>
                  </a:lnTo>
                  <a:lnTo>
                    <a:pt x="7044563" y="2864358"/>
                  </a:lnTo>
                  <a:lnTo>
                    <a:pt x="7063613" y="2864358"/>
                  </a:lnTo>
                  <a:cubicBezTo>
                    <a:pt x="7063613" y="2975991"/>
                    <a:pt x="6972554" y="3066288"/>
                    <a:pt x="6860413" y="3066288"/>
                  </a:cubicBezTo>
                  <a:lnTo>
                    <a:pt x="6860413" y="3047238"/>
                  </a:lnTo>
                  <a:lnTo>
                    <a:pt x="6860413" y="3066288"/>
                  </a:lnTo>
                  <a:lnTo>
                    <a:pt x="203200" y="3066288"/>
                  </a:lnTo>
                  <a:lnTo>
                    <a:pt x="203200" y="3047238"/>
                  </a:lnTo>
                  <a:lnTo>
                    <a:pt x="203200" y="3066288"/>
                  </a:lnTo>
                  <a:cubicBezTo>
                    <a:pt x="91059" y="3066288"/>
                    <a:pt x="0" y="2975991"/>
                    <a:pt x="0" y="2864358"/>
                  </a:cubicBezTo>
                  <a:lnTo>
                    <a:pt x="0" y="201930"/>
                  </a:lnTo>
                  <a:lnTo>
                    <a:pt x="19050" y="201930"/>
                  </a:lnTo>
                  <a:lnTo>
                    <a:pt x="0" y="201930"/>
                  </a:lnTo>
                  <a:moveTo>
                    <a:pt x="38100" y="201930"/>
                  </a:moveTo>
                  <a:lnTo>
                    <a:pt x="38100" y="2864358"/>
                  </a:lnTo>
                  <a:lnTo>
                    <a:pt x="19050" y="2864358"/>
                  </a:lnTo>
                  <a:lnTo>
                    <a:pt x="38100" y="2864358"/>
                  </a:lnTo>
                  <a:cubicBezTo>
                    <a:pt x="38100" y="2954655"/>
                    <a:pt x="111887" y="3028188"/>
                    <a:pt x="203200" y="3028188"/>
                  </a:cubicBezTo>
                  <a:lnTo>
                    <a:pt x="6860413" y="3028188"/>
                  </a:lnTo>
                  <a:cubicBezTo>
                    <a:pt x="6951726" y="3028188"/>
                    <a:pt x="7025513" y="2954655"/>
                    <a:pt x="7025513" y="2864358"/>
                  </a:cubicBezTo>
                  <a:lnTo>
                    <a:pt x="7025513" y="201930"/>
                  </a:lnTo>
                  <a:cubicBezTo>
                    <a:pt x="7025513" y="111633"/>
                    <a:pt x="6951726" y="38100"/>
                    <a:pt x="6860413" y="38100"/>
                  </a:cubicBezTo>
                  <a:lnTo>
                    <a:pt x="203200" y="38100"/>
                  </a:lnTo>
                  <a:lnTo>
                    <a:pt x="203200" y="19050"/>
                  </a:lnTo>
                  <a:lnTo>
                    <a:pt x="203200" y="38100"/>
                  </a:lnTo>
                  <a:cubicBezTo>
                    <a:pt x="111887" y="38100"/>
                    <a:pt x="38100" y="111633"/>
                    <a:pt x="38100" y="201930"/>
                  </a:cubicBezTo>
                  <a:close/>
                </a:path>
              </a:pathLst>
            </a:custGeom>
            <a:solidFill>
              <a:srgbClr val="BDB8DF"/>
            </a:solidFill>
          </p:spPr>
        </p:sp>
      </p:grpSp>
      <p:grpSp>
        <p:nvGrpSpPr>
          <p:cNvPr name="Group 10" id="10"/>
          <p:cNvGrpSpPr/>
          <p:nvPr/>
        </p:nvGrpSpPr>
        <p:grpSpPr>
          <a:xfrm rot="0">
            <a:off x="963662" y="4107061"/>
            <a:ext cx="114300" cy="2271118"/>
            <a:chOff x="0" y="0"/>
            <a:chExt cx="152400" cy="3028157"/>
          </a:xfrm>
        </p:grpSpPr>
        <p:sp>
          <p:nvSpPr>
            <p:cNvPr name="Freeform 11" id="11"/>
            <p:cNvSpPr/>
            <p:nvPr/>
          </p:nvSpPr>
          <p:spPr>
            <a:xfrm flipH="false" flipV="false" rot="0">
              <a:off x="0" y="0"/>
              <a:ext cx="152400" cy="3028188"/>
            </a:xfrm>
            <a:custGeom>
              <a:avLst/>
              <a:gdLst/>
              <a:ahLst/>
              <a:cxnLst/>
              <a:rect r="r" b="b" t="t" l="l"/>
              <a:pathLst>
                <a:path h="3028188" w="152400">
                  <a:moveTo>
                    <a:pt x="0" y="76200"/>
                  </a:moveTo>
                  <a:cubicBezTo>
                    <a:pt x="0" y="34163"/>
                    <a:pt x="34163" y="0"/>
                    <a:pt x="76200" y="0"/>
                  </a:cubicBezTo>
                  <a:cubicBezTo>
                    <a:pt x="118237" y="0"/>
                    <a:pt x="152400" y="34163"/>
                    <a:pt x="152400" y="76200"/>
                  </a:cubicBezTo>
                  <a:lnTo>
                    <a:pt x="152400" y="2951988"/>
                  </a:lnTo>
                  <a:cubicBezTo>
                    <a:pt x="152400" y="2994025"/>
                    <a:pt x="118237" y="3028188"/>
                    <a:pt x="76200" y="3028188"/>
                  </a:cubicBezTo>
                  <a:cubicBezTo>
                    <a:pt x="34163" y="3028188"/>
                    <a:pt x="0" y="2994025"/>
                    <a:pt x="0" y="2951988"/>
                  </a:cubicBezTo>
                  <a:close/>
                </a:path>
              </a:pathLst>
            </a:custGeom>
            <a:solidFill>
              <a:srgbClr val="5E4CE6"/>
            </a:solidFill>
          </p:spPr>
        </p:sp>
      </p:grpSp>
      <p:sp>
        <p:nvSpPr>
          <p:cNvPr name="TextBox 12" id="12"/>
          <p:cNvSpPr txBox="true"/>
          <p:nvPr/>
        </p:nvSpPr>
        <p:spPr>
          <a:xfrm rot="0">
            <a:off x="1354485" y="4374059"/>
            <a:ext cx="4286250" cy="397223"/>
          </a:xfrm>
          <a:prstGeom prst="rect">
            <a:avLst/>
          </a:prstGeom>
        </p:spPr>
        <p:txBody>
          <a:bodyPr anchor="t" rtlCol="false" tIns="0" lIns="0" bIns="0" rIns="0">
            <a:spAutoFit/>
          </a:bodyPr>
          <a:lstStyle/>
          <a:p>
            <a:pPr algn="l">
              <a:lnSpc>
                <a:spcPts val="2999"/>
              </a:lnSpc>
            </a:pPr>
            <a:r>
              <a:rPr lang="en-US" sz="2437" b="true">
                <a:solidFill>
                  <a:srgbClr val="2A2742"/>
                </a:solidFill>
                <a:latin typeface="Arimo Bold"/>
                <a:ea typeface="Arimo Bold"/>
                <a:cs typeface="Arimo Bold"/>
                <a:sym typeface="Arimo Bold"/>
              </a:rPr>
              <a:t>Interfaccia Utente Navigabile</a:t>
            </a:r>
          </a:p>
        </p:txBody>
      </p:sp>
      <p:sp>
        <p:nvSpPr>
          <p:cNvPr name="TextBox 13" id="13"/>
          <p:cNvSpPr txBox="true"/>
          <p:nvPr/>
        </p:nvSpPr>
        <p:spPr>
          <a:xfrm rot="0">
            <a:off x="1354485" y="4824859"/>
            <a:ext cx="4630341"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Sviluppo di un'interfaccia utente intuitiva con funzionalità di ricerca avanzata.</a:t>
            </a:r>
          </a:p>
        </p:txBody>
      </p:sp>
      <p:grpSp>
        <p:nvGrpSpPr>
          <p:cNvPr name="Group 14" id="14"/>
          <p:cNvGrpSpPr/>
          <p:nvPr/>
        </p:nvGrpSpPr>
        <p:grpSpPr>
          <a:xfrm rot="0">
            <a:off x="6495009" y="4092774"/>
            <a:ext cx="5297835" cy="2299692"/>
            <a:chOff x="0" y="0"/>
            <a:chExt cx="7063780" cy="3066257"/>
          </a:xfrm>
        </p:grpSpPr>
        <p:sp>
          <p:nvSpPr>
            <p:cNvPr name="Freeform 15" id="15"/>
            <p:cNvSpPr/>
            <p:nvPr/>
          </p:nvSpPr>
          <p:spPr>
            <a:xfrm flipH="false" flipV="false" rot="0">
              <a:off x="19050" y="19050"/>
              <a:ext cx="7025640" cy="3028188"/>
            </a:xfrm>
            <a:custGeom>
              <a:avLst/>
              <a:gdLst/>
              <a:ahLst/>
              <a:cxnLst/>
              <a:rect r="r" b="b" t="t" l="l"/>
              <a:pathLst>
                <a:path h="3028188" w="7025640">
                  <a:moveTo>
                    <a:pt x="0" y="182880"/>
                  </a:moveTo>
                  <a:cubicBezTo>
                    <a:pt x="0" y="81915"/>
                    <a:pt x="82423" y="0"/>
                    <a:pt x="184150" y="0"/>
                  </a:cubicBezTo>
                  <a:lnTo>
                    <a:pt x="6841490" y="0"/>
                  </a:lnTo>
                  <a:cubicBezTo>
                    <a:pt x="6943217" y="0"/>
                    <a:pt x="7025640" y="81915"/>
                    <a:pt x="7025640" y="182880"/>
                  </a:cubicBezTo>
                  <a:lnTo>
                    <a:pt x="7025640" y="2845308"/>
                  </a:lnTo>
                  <a:cubicBezTo>
                    <a:pt x="7025640" y="2946273"/>
                    <a:pt x="6943217" y="3028188"/>
                    <a:pt x="6841490" y="3028188"/>
                  </a:cubicBezTo>
                  <a:lnTo>
                    <a:pt x="184150" y="3028188"/>
                  </a:lnTo>
                  <a:cubicBezTo>
                    <a:pt x="82423" y="3028188"/>
                    <a:pt x="0" y="2946273"/>
                    <a:pt x="0" y="2845308"/>
                  </a:cubicBezTo>
                  <a:close/>
                </a:path>
              </a:pathLst>
            </a:custGeom>
            <a:solidFill>
              <a:srgbClr val="FAFAFA">
                <a:alpha val="90196"/>
              </a:srgbClr>
            </a:solidFill>
          </p:spPr>
        </p:sp>
        <p:sp>
          <p:nvSpPr>
            <p:cNvPr name="Freeform 16" id="16"/>
            <p:cNvSpPr/>
            <p:nvPr/>
          </p:nvSpPr>
          <p:spPr>
            <a:xfrm flipH="false" flipV="false" rot="0">
              <a:off x="0" y="0"/>
              <a:ext cx="7063740" cy="3066288"/>
            </a:xfrm>
            <a:custGeom>
              <a:avLst/>
              <a:gdLst/>
              <a:ahLst/>
              <a:cxnLst/>
              <a:rect r="r" b="b" t="t" l="l"/>
              <a:pathLst>
                <a:path h="3066288" w="7063740">
                  <a:moveTo>
                    <a:pt x="0" y="201930"/>
                  </a:moveTo>
                  <a:cubicBezTo>
                    <a:pt x="0" y="90297"/>
                    <a:pt x="91059" y="0"/>
                    <a:pt x="203200" y="0"/>
                  </a:cubicBezTo>
                  <a:lnTo>
                    <a:pt x="6860540" y="0"/>
                  </a:lnTo>
                  <a:lnTo>
                    <a:pt x="6860540" y="19050"/>
                  </a:lnTo>
                  <a:lnTo>
                    <a:pt x="6860540" y="0"/>
                  </a:lnTo>
                  <a:cubicBezTo>
                    <a:pt x="6972681" y="0"/>
                    <a:pt x="7063740" y="90297"/>
                    <a:pt x="7063740" y="201930"/>
                  </a:cubicBezTo>
                  <a:lnTo>
                    <a:pt x="7044690" y="201930"/>
                  </a:lnTo>
                  <a:lnTo>
                    <a:pt x="7063740" y="201930"/>
                  </a:lnTo>
                  <a:lnTo>
                    <a:pt x="7063740" y="2864358"/>
                  </a:lnTo>
                  <a:lnTo>
                    <a:pt x="7044690" y="2864358"/>
                  </a:lnTo>
                  <a:lnTo>
                    <a:pt x="7063740" y="2864358"/>
                  </a:lnTo>
                  <a:cubicBezTo>
                    <a:pt x="7063740" y="2975991"/>
                    <a:pt x="6972681" y="3066288"/>
                    <a:pt x="6860540" y="3066288"/>
                  </a:cubicBezTo>
                  <a:lnTo>
                    <a:pt x="6860540" y="3047238"/>
                  </a:lnTo>
                  <a:lnTo>
                    <a:pt x="6860540" y="3066288"/>
                  </a:lnTo>
                  <a:lnTo>
                    <a:pt x="203200" y="3066288"/>
                  </a:lnTo>
                  <a:lnTo>
                    <a:pt x="203200" y="3047238"/>
                  </a:lnTo>
                  <a:lnTo>
                    <a:pt x="203200" y="3066288"/>
                  </a:lnTo>
                  <a:cubicBezTo>
                    <a:pt x="91059" y="3066288"/>
                    <a:pt x="0" y="2975991"/>
                    <a:pt x="0" y="2864358"/>
                  </a:cubicBezTo>
                  <a:lnTo>
                    <a:pt x="0" y="201930"/>
                  </a:lnTo>
                  <a:lnTo>
                    <a:pt x="19050" y="201930"/>
                  </a:lnTo>
                  <a:lnTo>
                    <a:pt x="0" y="201930"/>
                  </a:lnTo>
                  <a:moveTo>
                    <a:pt x="38100" y="201930"/>
                  </a:moveTo>
                  <a:lnTo>
                    <a:pt x="38100" y="2864358"/>
                  </a:lnTo>
                  <a:lnTo>
                    <a:pt x="19050" y="2864358"/>
                  </a:lnTo>
                  <a:lnTo>
                    <a:pt x="38100" y="2864358"/>
                  </a:lnTo>
                  <a:cubicBezTo>
                    <a:pt x="38100" y="2954655"/>
                    <a:pt x="111887" y="3028188"/>
                    <a:pt x="203200" y="3028188"/>
                  </a:cubicBezTo>
                  <a:lnTo>
                    <a:pt x="6860540" y="3028188"/>
                  </a:lnTo>
                  <a:cubicBezTo>
                    <a:pt x="6951853" y="3028188"/>
                    <a:pt x="7025640" y="2954655"/>
                    <a:pt x="7025640" y="2864358"/>
                  </a:cubicBezTo>
                  <a:lnTo>
                    <a:pt x="7025640" y="201930"/>
                  </a:lnTo>
                  <a:cubicBezTo>
                    <a:pt x="7025640" y="111633"/>
                    <a:pt x="6951853" y="38100"/>
                    <a:pt x="6860540" y="38100"/>
                  </a:cubicBezTo>
                  <a:lnTo>
                    <a:pt x="203200" y="38100"/>
                  </a:lnTo>
                  <a:lnTo>
                    <a:pt x="203200" y="19050"/>
                  </a:lnTo>
                  <a:lnTo>
                    <a:pt x="203200" y="38100"/>
                  </a:lnTo>
                  <a:cubicBezTo>
                    <a:pt x="111887" y="38100"/>
                    <a:pt x="38100" y="111633"/>
                    <a:pt x="38100" y="201930"/>
                  </a:cubicBezTo>
                  <a:close/>
                </a:path>
              </a:pathLst>
            </a:custGeom>
            <a:solidFill>
              <a:srgbClr val="BDB8DF"/>
            </a:solidFill>
          </p:spPr>
        </p:sp>
      </p:grpSp>
      <p:grpSp>
        <p:nvGrpSpPr>
          <p:cNvPr name="Group 17" id="17"/>
          <p:cNvGrpSpPr/>
          <p:nvPr/>
        </p:nvGrpSpPr>
        <p:grpSpPr>
          <a:xfrm rot="0">
            <a:off x="6480721" y="4107061"/>
            <a:ext cx="114300" cy="2271118"/>
            <a:chOff x="0" y="0"/>
            <a:chExt cx="152400" cy="3028157"/>
          </a:xfrm>
        </p:grpSpPr>
        <p:sp>
          <p:nvSpPr>
            <p:cNvPr name="Freeform 18" id="18"/>
            <p:cNvSpPr/>
            <p:nvPr/>
          </p:nvSpPr>
          <p:spPr>
            <a:xfrm flipH="false" flipV="false" rot="0">
              <a:off x="0" y="0"/>
              <a:ext cx="152400" cy="3028188"/>
            </a:xfrm>
            <a:custGeom>
              <a:avLst/>
              <a:gdLst/>
              <a:ahLst/>
              <a:cxnLst/>
              <a:rect r="r" b="b" t="t" l="l"/>
              <a:pathLst>
                <a:path h="3028188" w="152400">
                  <a:moveTo>
                    <a:pt x="0" y="76200"/>
                  </a:moveTo>
                  <a:cubicBezTo>
                    <a:pt x="0" y="34163"/>
                    <a:pt x="34163" y="0"/>
                    <a:pt x="76200" y="0"/>
                  </a:cubicBezTo>
                  <a:cubicBezTo>
                    <a:pt x="118237" y="0"/>
                    <a:pt x="152400" y="34163"/>
                    <a:pt x="152400" y="76200"/>
                  </a:cubicBezTo>
                  <a:lnTo>
                    <a:pt x="152400" y="2951988"/>
                  </a:lnTo>
                  <a:cubicBezTo>
                    <a:pt x="152400" y="2994025"/>
                    <a:pt x="118237" y="3028188"/>
                    <a:pt x="76200" y="3028188"/>
                  </a:cubicBezTo>
                  <a:cubicBezTo>
                    <a:pt x="34163" y="3028188"/>
                    <a:pt x="0" y="2994025"/>
                    <a:pt x="0" y="2951988"/>
                  </a:cubicBezTo>
                  <a:close/>
                </a:path>
              </a:pathLst>
            </a:custGeom>
            <a:solidFill>
              <a:srgbClr val="5E4CE6"/>
            </a:solidFill>
          </p:spPr>
        </p:sp>
      </p:grpSp>
      <p:sp>
        <p:nvSpPr>
          <p:cNvPr name="TextBox 19" id="19"/>
          <p:cNvSpPr txBox="true"/>
          <p:nvPr/>
        </p:nvSpPr>
        <p:spPr>
          <a:xfrm rot="0">
            <a:off x="6871544" y="4374059"/>
            <a:ext cx="4630490" cy="784920"/>
          </a:xfrm>
          <a:prstGeom prst="rect">
            <a:avLst/>
          </a:prstGeom>
        </p:spPr>
        <p:txBody>
          <a:bodyPr anchor="t" rtlCol="false" tIns="0" lIns="0" bIns="0" rIns="0">
            <a:spAutoFit/>
          </a:bodyPr>
          <a:lstStyle/>
          <a:p>
            <a:pPr algn="l">
              <a:lnSpc>
                <a:spcPts val="2999"/>
              </a:lnSpc>
            </a:pPr>
            <a:r>
              <a:rPr lang="en-US" sz="2437" b="true">
                <a:solidFill>
                  <a:srgbClr val="2A2742"/>
                </a:solidFill>
                <a:latin typeface="Arimo Bold"/>
                <a:ea typeface="Arimo Bold"/>
                <a:cs typeface="Arimo Bold"/>
                <a:sym typeface="Arimo Bold"/>
              </a:rPr>
              <a:t>Sistema di Autenticazione a Due Ruoli</a:t>
            </a:r>
          </a:p>
        </p:txBody>
      </p:sp>
      <p:sp>
        <p:nvSpPr>
          <p:cNvPr name="TextBox 20" id="20"/>
          <p:cNvSpPr txBox="true"/>
          <p:nvPr/>
        </p:nvSpPr>
        <p:spPr>
          <a:xfrm rot="0">
            <a:off x="6871544" y="5212556"/>
            <a:ext cx="4630490"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Implementazione di un sistema sicuro per Utenti standard e Amministratori.</a:t>
            </a:r>
          </a:p>
        </p:txBody>
      </p:sp>
      <p:grpSp>
        <p:nvGrpSpPr>
          <p:cNvPr name="Group 21" id="21"/>
          <p:cNvGrpSpPr/>
          <p:nvPr/>
        </p:nvGrpSpPr>
        <p:grpSpPr>
          <a:xfrm rot="0">
            <a:off x="12012216" y="4092774"/>
            <a:ext cx="5297686" cy="2299692"/>
            <a:chOff x="0" y="0"/>
            <a:chExt cx="7063582" cy="3066257"/>
          </a:xfrm>
        </p:grpSpPr>
        <p:sp>
          <p:nvSpPr>
            <p:cNvPr name="Freeform 22" id="22"/>
            <p:cNvSpPr/>
            <p:nvPr/>
          </p:nvSpPr>
          <p:spPr>
            <a:xfrm flipH="false" flipV="false" rot="0">
              <a:off x="19050" y="19050"/>
              <a:ext cx="7025513" cy="3028188"/>
            </a:xfrm>
            <a:custGeom>
              <a:avLst/>
              <a:gdLst/>
              <a:ahLst/>
              <a:cxnLst/>
              <a:rect r="r" b="b" t="t" l="l"/>
              <a:pathLst>
                <a:path h="3028188" w="7025513">
                  <a:moveTo>
                    <a:pt x="0" y="182880"/>
                  </a:moveTo>
                  <a:cubicBezTo>
                    <a:pt x="0" y="81915"/>
                    <a:pt x="82423" y="0"/>
                    <a:pt x="184150" y="0"/>
                  </a:cubicBezTo>
                  <a:lnTo>
                    <a:pt x="6841363" y="0"/>
                  </a:lnTo>
                  <a:cubicBezTo>
                    <a:pt x="6943090" y="0"/>
                    <a:pt x="7025513" y="81915"/>
                    <a:pt x="7025513" y="182880"/>
                  </a:cubicBezTo>
                  <a:lnTo>
                    <a:pt x="7025513" y="2845308"/>
                  </a:lnTo>
                  <a:cubicBezTo>
                    <a:pt x="7025513" y="2946273"/>
                    <a:pt x="6943090" y="3028188"/>
                    <a:pt x="6841363" y="3028188"/>
                  </a:cubicBezTo>
                  <a:lnTo>
                    <a:pt x="184150" y="3028188"/>
                  </a:lnTo>
                  <a:cubicBezTo>
                    <a:pt x="82423" y="3028188"/>
                    <a:pt x="0" y="2946273"/>
                    <a:pt x="0" y="2845308"/>
                  </a:cubicBezTo>
                  <a:close/>
                </a:path>
              </a:pathLst>
            </a:custGeom>
            <a:solidFill>
              <a:srgbClr val="FAFAFA">
                <a:alpha val="90196"/>
              </a:srgbClr>
            </a:solidFill>
          </p:spPr>
        </p:sp>
        <p:sp>
          <p:nvSpPr>
            <p:cNvPr name="Freeform 23" id="23"/>
            <p:cNvSpPr/>
            <p:nvPr/>
          </p:nvSpPr>
          <p:spPr>
            <a:xfrm flipH="false" flipV="false" rot="0">
              <a:off x="0" y="0"/>
              <a:ext cx="7063613" cy="3066288"/>
            </a:xfrm>
            <a:custGeom>
              <a:avLst/>
              <a:gdLst/>
              <a:ahLst/>
              <a:cxnLst/>
              <a:rect r="r" b="b" t="t" l="l"/>
              <a:pathLst>
                <a:path h="3066288" w="7063613">
                  <a:moveTo>
                    <a:pt x="0" y="201930"/>
                  </a:moveTo>
                  <a:cubicBezTo>
                    <a:pt x="0" y="90297"/>
                    <a:pt x="91059" y="0"/>
                    <a:pt x="203200" y="0"/>
                  </a:cubicBezTo>
                  <a:lnTo>
                    <a:pt x="6860413" y="0"/>
                  </a:lnTo>
                  <a:lnTo>
                    <a:pt x="6860413" y="19050"/>
                  </a:lnTo>
                  <a:lnTo>
                    <a:pt x="6860413" y="0"/>
                  </a:lnTo>
                  <a:cubicBezTo>
                    <a:pt x="6972554" y="0"/>
                    <a:pt x="7063613" y="90297"/>
                    <a:pt x="7063613" y="201930"/>
                  </a:cubicBezTo>
                  <a:lnTo>
                    <a:pt x="7044563" y="201930"/>
                  </a:lnTo>
                  <a:lnTo>
                    <a:pt x="7063613" y="201930"/>
                  </a:lnTo>
                  <a:lnTo>
                    <a:pt x="7063613" y="2864358"/>
                  </a:lnTo>
                  <a:lnTo>
                    <a:pt x="7044563" y="2864358"/>
                  </a:lnTo>
                  <a:lnTo>
                    <a:pt x="7063613" y="2864358"/>
                  </a:lnTo>
                  <a:cubicBezTo>
                    <a:pt x="7063613" y="2975991"/>
                    <a:pt x="6972554" y="3066288"/>
                    <a:pt x="6860413" y="3066288"/>
                  </a:cubicBezTo>
                  <a:lnTo>
                    <a:pt x="6860413" y="3047238"/>
                  </a:lnTo>
                  <a:lnTo>
                    <a:pt x="6860413" y="3066288"/>
                  </a:lnTo>
                  <a:lnTo>
                    <a:pt x="203200" y="3066288"/>
                  </a:lnTo>
                  <a:lnTo>
                    <a:pt x="203200" y="3047238"/>
                  </a:lnTo>
                  <a:lnTo>
                    <a:pt x="203200" y="3066288"/>
                  </a:lnTo>
                  <a:cubicBezTo>
                    <a:pt x="91059" y="3066288"/>
                    <a:pt x="0" y="2975991"/>
                    <a:pt x="0" y="2864358"/>
                  </a:cubicBezTo>
                  <a:lnTo>
                    <a:pt x="0" y="201930"/>
                  </a:lnTo>
                  <a:lnTo>
                    <a:pt x="19050" y="201930"/>
                  </a:lnTo>
                  <a:lnTo>
                    <a:pt x="0" y="201930"/>
                  </a:lnTo>
                  <a:moveTo>
                    <a:pt x="38100" y="201930"/>
                  </a:moveTo>
                  <a:lnTo>
                    <a:pt x="38100" y="2864358"/>
                  </a:lnTo>
                  <a:lnTo>
                    <a:pt x="19050" y="2864358"/>
                  </a:lnTo>
                  <a:lnTo>
                    <a:pt x="38100" y="2864358"/>
                  </a:lnTo>
                  <a:cubicBezTo>
                    <a:pt x="38100" y="2954655"/>
                    <a:pt x="111887" y="3028188"/>
                    <a:pt x="203200" y="3028188"/>
                  </a:cubicBezTo>
                  <a:lnTo>
                    <a:pt x="6860413" y="3028188"/>
                  </a:lnTo>
                  <a:cubicBezTo>
                    <a:pt x="6951726" y="3028188"/>
                    <a:pt x="7025513" y="2954655"/>
                    <a:pt x="7025513" y="2864358"/>
                  </a:cubicBezTo>
                  <a:lnTo>
                    <a:pt x="7025513" y="201930"/>
                  </a:lnTo>
                  <a:cubicBezTo>
                    <a:pt x="7025513" y="111633"/>
                    <a:pt x="6951726" y="38100"/>
                    <a:pt x="6860413" y="38100"/>
                  </a:cubicBezTo>
                  <a:lnTo>
                    <a:pt x="203200" y="38100"/>
                  </a:lnTo>
                  <a:lnTo>
                    <a:pt x="203200" y="19050"/>
                  </a:lnTo>
                  <a:lnTo>
                    <a:pt x="203200" y="38100"/>
                  </a:lnTo>
                  <a:cubicBezTo>
                    <a:pt x="111887" y="38100"/>
                    <a:pt x="38100" y="111633"/>
                    <a:pt x="38100" y="201930"/>
                  </a:cubicBezTo>
                  <a:close/>
                </a:path>
              </a:pathLst>
            </a:custGeom>
            <a:solidFill>
              <a:srgbClr val="BDB8DF"/>
            </a:solidFill>
          </p:spPr>
        </p:sp>
      </p:grpSp>
      <p:grpSp>
        <p:nvGrpSpPr>
          <p:cNvPr name="Group 24" id="24"/>
          <p:cNvGrpSpPr/>
          <p:nvPr/>
        </p:nvGrpSpPr>
        <p:grpSpPr>
          <a:xfrm rot="0">
            <a:off x="11997929" y="4107061"/>
            <a:ext cx="114300" cy="2271118"/>
            <a:chOff x="0" y="0"/>
            <a:chExt cx="152400" cy="3028157"/>
          </a:xfrm>
        </p:grpSpPr>
        <p:sp>
          <p:nvSpPr>
            <p:cNvPr name="Freeform 25" id="25"/>
            <p:cNvSpPr/>
            <p:nvPr/>
          </p:nvSpPr>
          <p:spPr>
            <a:xfrm flipH="false" flipV="false" rot="0">
              <a:off x="0" y="0"/>
              <a:ext cx="152400" cy="3028188"/>
            </a:xfrm>
            <a:custGeom>
              <a:avLst/>
              <a:gdLst/>
              <a:ahLst/>
              <a:cxnLst/>
              <a:rect r="r" b="b" t="t" l="l"/>
              <a:pathLst>
                <a:path h="3028188" w="152400">
                  <a:moveTo>
                    <a:pt x="0" y="76200"/>
                  </a:moveTo>
                  <a:cubicBezTo>
                    <a:pt x="0" y="34163"/>
                    <a:pt x="34163" y="0"/>
                    <a:pt x="76200" y="0"/>
                  </a:cubicBezTo>
                  <a:cubicBezTo>
                    <a:pt x="118237" y="0"/>
                    <a:pt x="152400" y="34163"/>
                    <a:pt x="152400" y="76200"/>
                  </a:cubicBezTo>
                  <a:lnTo>
                    <a:pt x="152400" y="2951988"/>
                  </a:lnTo>
                  <a:cubicBezTo>
                    <a:pt x="152400" y="2994025"/>
                    <a:pt x="118237" y="3028188"/>
                    <a:pt x="76200" y="3028188"/>
                  </a:cubicBezTo>
                  <a:cubicBezTo>
                    <a:pt x="34163" y="3028188"/>
                    <a:pt x="0" y="2994025"/>
                    <a:pt x="0" y="2951988"/>
                  </a:cubicBezTo>
                  <a:close/>
                </a:path>
              </a:pathLst>
            </a:custGeom>
            <a:solidFill>
              <a:srgbClr val="5E4CE6"/>
            </a:solidFill>
          </p:spPr>
        </p:sp>
      </p:grpSp>
      <p:sp>
        <p:nvSpPr>
          <p:cNvPr name="TextBox 26" id="26"/>
          <p:cNvSpPr txBox="true"/>
          <p:nvPr/>
        </p:nvSpPr>
        <p:spPr>
          <a:xfrm rot="0">
            <a:off x="12388751" y="4374059"/>
            <a:ext cx="3419475" cy="397223"/>
          </a:xfrm>
          <a:prstGeom prst="rect">
            <a:avLst/>
          </a:prstGeom>
        </p:spPr>
        <p:txBody>
          <a:bodyPr anchor="t" rtlCol="false" tIns="0" lIns="0" bIns="0" rIns="0">
            <a:spAutoFit/>
          </a:bodyPr>
          <a:lstStyle/>
          <a:p>
            <a:pPr algn="l">
              <a:lnSpc>
                <a:spcPts val="2999"/>
              </a:lnSpc>
            </a:pPr>
            <a:r>
              <a:rPr lang="en-US" sz="2437" b="true">
                <a:solidFill>
                  <a:srgbClr val="2A2742"/>
                </a:solidFill>
                <a:latin typeface="Arimo Bold"/>
                <a:ea typeface="Arimo Bold"/>
                <a:cs typeface="Arimo Bold"/>
                <a:sym typeface="Arimo Bold"/>
              </a:rPr>
              <a:t>Gestione Dati Personali</a:t>
            </a:r>
          </a:p>
        </p:txBody>
      </p:sp>
      <p:sp>
        <p:nvSpPr>
          <p:cNvPr name="TextBox 27" id="27"/>
          <p:cNvSpPr txBox="true"/>
          <p:nvPr/>
        </p:nvSpPr>
        <p:spPr>
          <a:xfrm rot="0">
            <a:off x="12388751" y="4824859"/>
            <a:ext cx="4630341"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Adozione di procedure conformi al GDPR per la gestione sicura dei dati.</a:t>
            </a:r>
          </a:p>
        </p:txBody>
      </p:sp>
      <p:sp>
        <p:nvSpPr>
          <p:cNvPr name="TextBox 28" id="28"/>
          <p:cNvSpPr txBox="true"/>
          <p:nvPr/>
        </p:nvSpPr>
        <p:spPr>
          <a:xfrm rot="0">
            <a:off x="992238" y="6561981"/>
            <a:ext cx="16303526"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Il progetto richiedeva la creazione di un'AREA UTENTE per la votazione e lo storico dei sondaggi, e una dashboard Admin per la creazione e la gestione aggregata e anonimizzata dei sondaggi. Ogni utente deve poter visualizzare il numero totale di voti espressi per sondaggio.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TextBox 6" id="6"/>
          <p:cNvSpPr txBox="true"/>
          <p:nvPr/>
        </p:nvSpPr>
        <p:spPr>
          <a:xfrm rot="0">
            <a:off x="610046" y="390822"/>
            <a:ext cx="7689354" cy="505122"/>
          </a:xfrm>
          <a:prstGeom prst="rect">
            <a:avLst/>
          </a:prstGeom>
        </p:spPr>
        <p:txBody>
          <a:bodyPr anchor="t" rtlCol="false" tIns="0" lIns="0" bIns="0" rIns="0">
            <a:spAutoFit/>
          </a:bodyPr>
          <a:lstStyle/>
          <a:p>
            <a:pPr algn="l">
              <a:lnSpc>
                <a:spcPts val="3749"/>
              </a:lnSpc>
            </a:pPr>
            <a:r>
              <a:rPr lang="en-US" sz="3000" b="true">
                <a:solidFill>
                  <a:srgbClr val="231971"/>
                </a:solidFill>
                <a:latin typeface="Arimo Bold"/>
                <a:ea typeface="Arimo Bold"/>
                <a:cs typeface="Arimo Bold"/>
                <a:sym typeface="Arimo Bold"/>
              </a:rPr>
              <a:t>Analisi Dei Requisiti: Funzionalità per Ruolo</a:t>
            </a:r>
          </a:p>
        </p:txBody>
      </p:sp>
      <p:sp>
        <p:nvSpPr>
          <p:cNvPr name="TextBox 7" id="7"/>
          <p:cNvSpPr txBox="true"/>
          <p:nvPr/>
        </p:nvSpPr>
        <p:spPr>
          <a:xfrm rot="0">
            <a:off x="610046" y="1238994"/>
            <a:ext cx="2287935" cy="323999"/>
          </a:xfrm>
          <a:prstGeom prst="rect">
            <a:avLst/>
          </a:prstGeom>
        </p:spPr>
        <p:txBody>
          <a:bodyPr anchor="t" rtlCol="false" tIns="0" lIns="0" bIns="0" rIns="0">
            <a:spAutoFit/>
          </a:bodyPr>
          <a:lstStyle/>
          <a:p>
            <a:pPr algn="l">
              <a:lnSpc>
                <a:spcPts val="2249"/>
              </a:lnSpc>
            </a:pPr>
            <a:r>
              <a:rPr lang="en-US" sz="1750" b="true">
                <a:solidFill>
                  <a:srgbClr val="231971"/>
                </a:solidFill>
                <a:latin typeface="Arimo Bold"/>
                <a:ea typeface="Arimo Bold"/>
                <a:cs typeface="Arimo Bold"/>
                <a:sym typeface="Arimo Bold"/>
              </a:rPr>
              <a:t>Utente Standard</a:t>
            </a:r>
          </a:p>
        </p:txBody>
      </p:sp>
      <p:sp>
        <p:nvSpPr>
          <p:cNvPr name="TextBox 8" id="8"/>
          <p:cNvSpPr txBox="true"/>
          <p:nvPr/>
        </p:nvSpPr>
        <p:spPr>
          <a:xfrm rot="0">
            <a:off x="610046" y="1658242"/>
            <a:ext cx="8347919" cy="301227"/>
          </a:xfrm>
          <a:prstGeom prst="rect">
            <a:avLst/>
          </a:prstGeom>
        </p:spPr>
        <p:txBody>
          <a:bodyPr anchor="t" rtlCol="false" tIns="0" lIns="0" bIns="0" rIns="0">
            <a:spAutoFit/>
          </a:bodyPr>
          <a:lstStyle/>
          <a:p>
            <a:pPr algn="l" marL="179090" indent="-89545" lvl="1">
              <a:lnSpc>
                <a:spcPts val="1874"/>
              </a:lnSpc>
              <a:buFont typeface="Arial"/>
              <a:buChar char="•"/>
            </a:pPr>
            <a:r>
              <a:rPr lang="en-US" sz="1187">
                <a:solidFill>
                  <a:srgbClr val="2A2742"/>
                </a:solidFill>
                <a:latin typeface="Arimo"/>
                <a:ea typeface="Arimo"/>
                <a:cs typeface="Arimo"/>
                <a:sym typeface="Arimo"/>
              </a:rPr>
              <a:t>Visualizzazione dell'elenco dei sondaggi disponibili per la votazione.</a:t>
            </a:r>
          </a:p>
        </p:txBody>
      </p:sp>
      <p:sp>
        <p:nvSpPr>
          <p:cNvPr name="TextBox 9" id="9"/>
          <p:cNvSpPr txBox="true"/>
          <p:nvPr/>
        </p:nvSpPr>
        <p:spPr>
          <a:xfrm rot="0">
            <a:off x="610046" y="1955601"/>
            <a:ext cx="8347919" cy="301227"/>
          </a:xfrm>
          <a:prstGeom prst="rect">
            <a:avLst/>
          </a:prstGeom>
        </p:spPr>
        <p:txBody>
          <a:bodyPr anchor="t" rtlCol="false" tIns="0" lIns="0" bIns="0" rIns="0">
            <a:spAutoFit/>
          </a:bodyPr>
          <a:lstStyle/>
          <a:p>
            <a:pPr algn="l" marL="179090" indent="-89545" lvl="1">
              <a:lnSpc>
                <a:spcPts val="1874"/>
              </a:lnSpc>
              <a:buFont typeface="Arial"/>
              <a:buChar char="•"/>
            </a:pPr>
            <a:r>
              <a:rPr lang="en-US" sz="1187">
                <a:solidFill>
                  <a:srgbClr val="2A2742"/>
                </a:solidFill>
                <a:latin typeface="Arimo"/>
                <a:ea typeface="Arimo"/>
                <a:cs typeface="Arimo"/>
                <a:sym typeface="Arimo"/>
              </a:rPr>
              <a:t>Pagina dedicata per la votazione del singolo sondaggio.</a:t>
            </a:r>
          </a:p>
        </p:txBody>
      </p:sp>
      <p:sp>
        <p:nvSpPr>
          <p:cNvPr name="TextBox 10" id="10"/>
          <p:cNvSpPr txBox="true"/>
          <p:nvPr/>
        </p:nvSpPr>
        <p:spPr>
          <a:xfrm rot="0">
            <a:off x="610046" y="2252960"/>
            <a:ext cx="8347919" cy="301228"/>
          </a:xfrm>
          <a:prstGeom prst="rect">
            <a:avLst/>
          </a:prstGeom>
        </p:spPr>
        <p:txBody>
          <a:bodyPr anchor="t" rtlCol="false" tIns="0" lIns="0" bIns="0" rIns="0">
            <a:spAutoFit/>
          </a:bodyPr>
          <a:lstStyle/>
          <a:p>
            <a:pPr algn="l" marL="179090" indent="-89545" lvl="1">
              <a:lnSpc>
                <a:spcPts val="1874"/>
              </a:lnSpc>
              <a:buFont typeface="Arial"/>
              <a:buChar char="•"/>
            </a:pPr>
            <a:r>
              <a:rPr lang="en-US" sz="1187">
                <a:solidFill>
                  <a:srgbClr val="2A2742"/>
                </a:solidFill>
                <a:latin typeface="Arimo"/>
                <a:ea typeface="Arimo"/>
                <a:cs typeface="Arimo"/>
                <a:sym typeface="Arimo"/>
              </a:rPr>
              <a:t>Storico dei sondaggi già votati.</a:t>
            </a:r>
          </a:p>
        </p:txBody>
      </p:sp>
      <p:sp>
        <p:nvSpPr>
          <p:cNvPr name="TextBox 11" id="11"/>
          <p:cNvSpPr txBox="true"/>
          <p:nvPr/>
        </p:nvSpPr>
        <p:spPr>
          <a:xfrm rot="0">
            <a:off x="610046" y="2550319"/>
            <a:ext cx="8347919" cy="301228"/>
          </a:xfrm>
          <a:prstGeom prst="rect">
            <a:avLst/>
          </a:prstGeom>
        </p:spPr>
        <p:txBody>
          <a:bodyPr anchor="t" rtlCol="false" tIns="0" lIns="0" bIns="0" rIns="0">
            <a:spAutoFit/>
          </a:bodyPr>
          <a:lstStyle/>
          <a:p>
            <a:pPr algn="l" marL="179090" indent="-89545" lvl="1">
              <a:lnSpc>
                <a:spcPts val="1874"/>
              </a:lnSpc>
              <a:buFont typeface="Arial"/>
              <a:buChar char="•"/>
            </a:pPr>
            <a:r>
              <a:rPr lang="en-US" sz="1187">
                <a:solidFill>
                  <a:srgbClr val="2A2742"/>
                </a:solidFill>
                <a:latin typeface="Arimo"/>
                <a:ea typeface="Arimo"/>
                <a:cs typeface="Arimo"/>
                <a:sym typeface="Arimo"/>
              </a:rPr>
              <a:t>Visualizzazione del numero di voti espressi per sondaggio.</a:t>
            </a:r>
          </a:p>
        </p:txBody>
      </p:sp>
      <p:sp>
        <p:nvSpPr>
          <p:cNvPr name="TextBox 12" id="12"/>
          <p:cNvSpPr txBox="true"/>
          <p:nvPr/>
        </p:nvSpPr>
        <p:spPr>
          <a:xfrm rot="0">
            <a:off x="610046" y="2847677"/>
            <a:ext cx="8347919" cy="301228"/>
          </a:xfrm>
          <a:prstGeom prst="rect">
            <a:avLst/>
          </a:prstGeom>
        </p:spPr>
        <p:txBody>
          <a:bodyPr anchor="t" rtlCol="false" tIns="0" lIns="0" bIns="0" rIns="0">
            <a:spAutoFit/>
          </a:bodyPr>
          <a:lstStyle/>
          <a:p>
            <a:pPr algn="l" marL="179090" indent="-89545" lvl="1">
              <a:lnSpc>
                <a:spcPts val="1874"/>
              </a:lnSpc>
              <a:buFont typeface="Arial"/>
              <a:buChar char="•"/>
            </a:pPr>
            <a:r>
              <a:rPr lang="en-US" sz="1187">
                <a:solidFill>
                  <a:srgbClr val="2A2742"/>
                </a:solidFill>
                <a:latin typeface="Arimo"/>
                <a:ea typeface="Arimo"/>
                <a:cs typeface="Arimo"/>
                <a:sym typeface="Arimo"/>
              </a:rPr>
              <a:t>Possibilità di ricerca mirata tramite utilizzo di filtri.</a:t>
            </a:r>
          </a:p>
        </p:txBody>
      </p:sp>
      <p:grpSp>
        <p:nvGrpSpPr>
          <p:cNvPr name="Group 13" id="13"/>
          <p:cNvGrpSpPr>
            <a:grpSpLocks noChangeAspect="true"/>
          </p:cNvGrpSpPr>
          <p:nvPr/>
        </p:nvGrpSpPr>
        <p:grpSpPr>
          <a:xfrm rot="0">
            <a:off x="610046" y="3320504"/>
            <a:ext cx="8347919" cy="8347919"/>
            <a:chOff x="0" y="0"/>
            <a:chExt cx="11130558" cy="11130558"/>
          </a:xfrm>
        </p:grpSpPr>
        <p:sp>
          <p:nvSpPr>
            <p:cNvPr name="Freeform 14" id="14" descr="preencoded.png"/>
            <p:cNvSpPr/>
            <p:nvPr/>
          </p:nvSpPr>
          <p:spPr>
            <a:xfrm flipH="false" flipV="false" rot="0">
              <a:off x="0" y="0"/>
              <a:ext cx="11130534" cy="11130534"/>
            </a:xfrm>
            <a:custGeom>
              <a:avLst/>
              <a:gdLst/>
              <a:ahLst/>
              <a:cxnLst/>
              <a:rect r="r" b="b" t="t" l="l"/>
              <a:pathLst>
                <a:path h="11130534" w="11130534">
                  <a:moveTo>
                    <a:pt x="0" y="0"/>
                  </a:moveTo>
                  <a:lnTo>
                    <a:pt x="11130534" y="0"/>
                  </a:lnTo>
                  <a:lnTo>
                    <a:pt x="11130534" y="11130534"/>
                  </a:lnTo>
                  <a:lnTo>
                    <a:pt x="0" y="11130534"/>
                  </a:lnTo>
                  <a:lnTo>
                    <a:pt x="0" y="0"/>
                  </a:lnTo>
                  <a:close/>
                </a:path>
              </a:pathLst>
            </a:custGeom>
            <a:blipFill>
              <a:blip r:embed="rId4"/>
              <a:stretch>
                <a:fillRect l="0" t="0" r="0" b="0"/>
              </a:stretch>
            </a:blipFill>
          </p:spPr>
        </p:sp>
      </p:grpSp>
      <p:sp>
        <p:nvSpPr>
          <p:cNvPr name="TextBox 15" id="15"/>
          <p:cNvSpPr txBox="true"/>
          <p:nvPr/>
        </p:nvSpPr>
        <p:spPr>
          <a:xfrm rot="0">
            <a:off x="9339560" y="1238994"/>
            <a:ext cx="2287935" cy="323999"/>
          </a:xfrm>
          <a:prstGeom prst="rect">
            <a:avLst/>
          </a:prstGeom>
        </p:spPr>
        <p:txBody>
          <a:bodyPr anchor="t" rtlCol="false" tIns="0" lIns="0" bIns="0" rIns="0">
            <a:spAutoFit/>
          </a:bodyPr>
          <a:lstStyle/>
          <a:p>
            <a:pPr algn="l">
              <a:lnSpc>
                <a:spcPts val="2249"/>
              </a:lnSpc>
            </a:pPr>
            <a:r>
              <a:rPr lang="en-US" sz="1750" b="true">
                <a:solidFill>
                  <a:srgbClr val="231971"/>
                </a:solidFill>
                <a:latin typeface="Arimo Bold"/>
                <a:ea typeface="Arimo Bold"/>
                <a:cs typeface="Arimo Bold"/>
                <a:sym typeface="Arimo Bold"/>
              </a:rPr>
              <a:t>Utente Admin</a:t>
            </a:r>
          </a:p>
        </p:txBody>
      </p:sp>
      <p:sp>
        <p:nvSpPr>
          <p:cNvPr name="TextBox 16" id="16"/>
          <p:cNvSpPr txBox="true"/>
          <p:nvPr/>
        </p:nvSpPr>
        <p:spPr>
          <a:xfrm rot="0">
            <a:off x="9339560" y="1658242"/>
            <a:ext cx="8347919" cy="301227"/>
          </a:xfrm>
          <a:prstGeom prst="rect">
            <a:avLst/>
          </a:prstGeom>
        </p:spPr>
        <p:txBody>
          <a:bodyPr anchor="t" rtlCol="false" tIns="0" lIns="0" bIns="0" rIns="0">
            <a:spAutoFit/>
          </a:bodyPr>
          <a:lstStyle/>
          <a:p>
            <a:pPr algn="l" marL="179090" indent="-89545" lvl="1">
              <a:lnSpc>
                <a:spcPts val="1874"/>
              </a:lnSpc>
              <a:buFont typeface="Arial"/>
              <a:buChar char="•"/>
            </a:pPr>
            <a:r>
              <a:rPr lang="en-US" sz="1187">
                <a:solidFill>
                  <a:srgbClr val="2A2742"/>
                </a:solidFill>
                <a:latin typeface="Arimo"/>
                <a:ea typeface="Arimo"/>
                <a:cs typeface="Arimo"/>
                <a:sym typeface="Arimo"/>
              </a:rPr>
              <a:t>Dashboard per creare e gestire i sondaggi.</a:t>
            </a:r>
          </a:p>
        </p:txBody>
      </p:sp>
      <p:sp>
        <p:nvSpPr>
          <p:cNvPr name="TextBox 17" id="17"/>
          <p:cNvSpPr txBox="true"/>
          <p:nvPr/>
        </p:nvSpPr>
        <p:spPr>
          <a:xfrm rot="0">
            <a:off x="9339560" y="1955601"/>
            <a:ext cx="8347919" cy="301227"/>
          </a:xfrm>
          <a:prstGeom prst="rect">
            <a:avLst/>
          </a:prstGeom>
        </p:spPr>
        <p:txBody>
          <a:bodyPr anchor="t" rtlCol="false" tIns="0" lIns="0" bIns="0" rIns="0">
            <a:spAutoFit/>
          </a:bodyPr>
          <a:lstStyle/>
          <a:p>
            <a:pPr algn="l" marL="179090" indent="-89545" lvl="1">
              <a:lnSpc>
                <a:spcPts val="1874"/>
              </a:lnSpc>
              <a:buFont typeface="Arial"/>
              <a:buChar char="•"/>
            </a:pPr>
            <a:r>
              <a:rPr lang="en-US" sz="1187">
                <a:solidFill>
                  <a:srgbClr val="2A2742"/>
                </a:solidFill>
                <a:latin typeface="Arimo"/>
                <a:ea typeface="Arimo"/>
                <a:cs typeface="Arimo"/>
                <a:sym typeface="Arimo"/>
              </a:rPr>
              <a:t>Visualizzazione dei risultati in forma aggregata e anonimizzata.</a:t>
            </a:r>
          </a:p>
        </p:txBody>
      </p:sp>
      <p:sp>
        <p:nvSpPr>
          <p:cNvPr name="TextBox 18" id="18"/>
          <p:cNvSpPr txBox="true"/>
          <p:nvPr/>
        </p:nvSpPr>
        <p:spPr>
          <a:xfrm rot="0">
            <a:off x="9339560" y="2252960"/>
            <a:ext cx="8347919" cy="301228"/>
          </a:xfrm>
          <a:prstGeom prst="rect">
            <a:avLst/>
          </a:prstGeom>
        </p:spPr>
        <p:txBody>
          <a:bodyPr anchor="t" rtlCol="false" tIns="0" lIns="0" bIns="0" rIns="0">
            <a:spAutoFit/>
          </a:bodyPr>
          <a:lstStyle/>
          <a:p>
            <a:pPr algn="l" marL="179090" indent="-89545" lvl="1">
              <a:lnSpc>
                <a:spcPts val="1874"/>
              </a:lnSpc>
              <a:buFont typeface="Arial"/>
              <a:buChar char="•"/>
            </a:pPr>
            <a:r>
              <a:rPr lang="en-US" sz="1187">
                <a:solidFill>
                  <a:srgbClr val="2A2742"/>
                </a:solidFill>
                <a:latin typeface="Arimo"/>
                <a:ea typeface="Arimo"/>
                <a:cs typeface="Arimo"/>
                <a:sym typeface="Arimo"/>
              </a:rPr>
              <a:t>Funzionalità di gestione utenti (disabilitazione ed eliminazione).</a:t>
            </a:r>
          </a:p>
        </p:txBody>
      </p:sp>
      <p:grpSp>
        <p:nvGrpSpPr>
          <p:cNvPr name="Group 19" id="19"/>
          <p:cNvGrpSpPr>
            <a:grpSpLocks noChangeAspect="true"/>
          </p:cNvGrpSpPr>
          <p:nvPr/>
        </p:nvGrpSpPr>
        <p:grpSpPr>
          <a:xfrm rot="0">
            <a:off x="9339560" y="3488382"/>
            <a:ext cx="8347919" cy="8347919"/>
            <a:chOff x="0" y="0"/>
            <a:chExt cx="11130558" cy="11130558"/>
          </a:xfrm>
        </p:grpSpPr>
        <p:sp>
          <p:nvSpPr>
            <p:cNvPr name="Freeform 20" id="20" descr="preencoded.png"/>
            <p:cNvSpPr/>
            <p:nvPr/>
          </p:nvSpPr>
          <p:spPr>
            <a:xfrm flipH="false" flipV="false" rot="0">
              <a:off x="0" y="0"/>
              <a:ext cx="11130534" cy="11130534"/>
            </a:xfrm>
            <a:custGeom>
              <a:avLst/>
              <a:gdLst/>
              <a:ahLst/>
              <a:cxnLst/>
              <a:rect r="r" b="b" t="t" l="l"/>
              <a:pathLst>
                <a:path h="11130534" w="11130534">
                  <a:moveTo>
                    <a:pt x="0" y="0"/>
                  </a:moveTo>
                  <a:lnTo>
                    <a:pt x="11130534" y="0"/>
                  </a:lnTo>
                  <a:lnTo>
                    <a:pt x="11130534" y="11130534"/>
                  </a:lnTo>
                  <a:lnTo>
                    <a:pt x="0" y="11130534"/>
                  </a:lnTo>
                  <a:lnTo>
                    <a:pt x="0" y="0"/>
                  </a:lnTo>
                  <a:close/>
                </a:path>
              </a:pathLst>
            </a:custGeom>
            <a:blipFill>
              <a:blip r:embed="rId5"/>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TextBox 6" id="6"/>
          <p:cNvSpPr txBox="true"/>
          <p:nvPr/>
        </p:nvSpPr>
        <p:spPr>
          <a:xfrm rot="0">
            <a:off x="992238" y="2782937"/>
            <a:ext cx="7506592" cy="813197"/>
          </a:xfrm>
          <a:prstGeom prst="rect">
            <a:avLst/>
          </a:prstGeom>
        </p:spPr>
        <p:txBody>
          <a:bodyPr anchor="t" rtlCol="false" tIns="0" lIns="0" bIns="0" rIns="0">
            <a:spAutoFit/>
          </a:bodyPr>
          <a:lstStyle/>
          <a:p>
            <a:pPr algn="l">
              <a:lnSpc>
                <a:spcPts val="6062"/>
              </a:lnSpc>
            </a:pPr>
            <a:r>
              <a:rPr lang="en-US" sz="4875" b="true">
                <a:solidFill>
                  <a:srgbClr val="231971"/>
                </a:solidFill>
                <a:latin typeface="Arimo Bold"/>
                <a:ea typeface="Arimo Bold"/>
                <a:cs typeface="Arimo Bold"/>
                <a:sym typeface="Arimo Bold"/>
              </a:rPr>
              <a:t>Base Dati Dell'Applicativo</a:t>
            </a:r>
          </a:p>
        </p:txBody>
      </p:sp>
      <p:sp>
        <p:nvSpPr>
          <p:cNvPr name="TextBox 7" id="7"/>
          <p:cNvSpPr txBox="true"/>
          <p:nvPr/>
        </p:nvSpPr>
        <p:spPr>
          <a:xfrm rot="0">
            <a:off x="992238" y="3872954"/>
            <a:ext cx="16303526"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Il modello di base dati è stato progettato per distinguere gli utenti standard dagli amministratori tramite un attributo binario, ottimizzando la struttura del database.</a:t>
            </a:r>
          </a:p>
        </p:txBody>
      </p:sp>
      <p:sp>
        <p:nvSpPr>
          <p:cNvPr name="TextBox 8" id="8"/>
          <p:cNvSpPr txBox="true"/>
          <p:nvPr/>
        </p:nvSpPr>
        <p:spPr>
          <a:xfrm rot="0">
            <a:off x="1364308" y="5224909"/>
            <a:ext cx="15931455"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Gli utenti standard e admin condividono gli stessi attributi, perciò abbiamo optato nella creazione effettiva del database finale di distinguerli attraverso un attributo binario per non appesantire inutilmente il database.</a:t>
            </a:r>
          </a:p>
        </p:txBody>
      </p:sp>
      <p:grpSp>
        <p:nvGrpSpPr>
          <p:cNvPr name="Group 9" id="9"/>
          <p:cNvGrpSpPr/>
          <p:nvPr/>
        </p:nvGrpSpPr>
        <p:grpSpPr>
          <a:xfrm rot="0">
            <a:off x="992238" y="5041106"/>
            <a:ext cx="28575" cy="1351955"/>
            <a:chOff x="0" y="0"/>
            <a:chExt cx="38100" cy="1802607"/>
          </a:xfrm>
        </p:grpSpPr>
        <p:sp>
          <p:nvSpPr>
            <p:cNvPr name="Freeform 10" id="10"/>
            <p:cNvSpPr/>
            <p:nvPr/>
          </p:nvSpPr>
          <p:spPr>
            <a:xfrm flipH="false" flipV="false" rot="0">
              <a:off x="0" y="0"/>
              <a:ext cx="38100" cy="1802638"/>
            </a:xfrm>
            <a:custGeom>
              <a:avLst/>
              <a:gdLst/>
              <a:ahLst/>
              <a:cxnLst/>
              <a:rect r="r" b="b" t="t" l="l"/>
              <a:pathLst>
                <a:path h="1802638" w="38100">
                  <a:moveTo>
                    <a:pt x="0" y="0"/>
                  </a:moveTo>
                  <a:lnTo>
                    <a:pt x="38100" y="0"/>
                  </a:lnTo>
                  <a:lnTo>
                    <a:pt x="38100" y="1802638"/>
                  </a:lnTo>
                  <a:lnTo>
                    <a:pt x="0" y="1802638"/>
                  </a:lnTo>
                  <a:close/>
                </a:path>
              </a:pathLst>
            </a:custGeom>
            <a:solidFill>
              <a:srgbClr val="5E4CE6"/>
            </a:solidFill>
          </p:spPr>
        </p:sp>
      </p:grpSp>
      <p:sp>
        <p:nvSpPr>
          <p:cNvPr name="TextBox 11" id="11"/>
          <p:cNvSpPr txBox="true"/>
          <p:nvPr/>
        </p:nvSpPr>
        <p:spPr>
          <a:xfrm rot="0">
            <a:off x="992238" y="6576864"/>
            <a:ext cx="16303526"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La versione finale dell'utente include: id univoco, username e password obbligatori, attributi binari per lo stato attivo e i privilegi di amministratore, e data di creazione.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TextBox 6" id="6"/>
          <p:cNvSpPr txBox="true"/>
          <p:nvPr/>
        </p:nvSpPr>
        <p:spPr>
          <a:xfrm rot="0">
            <a:off x="948332" y="594866"/>
            <a:ext cx="7583984" cy="798016"/>
          </a:xfrm>
          <a:prstGeom prst="rect">
            <a:avLst/>
          </a:prstGeom>
        </p:spPr>
        <p:txBody>
          <a:bodyPr anchor="t" rtlCol="false" tIns="0" lIns="0" bIns="0" rIns="0">
            <a:spAutoFit/>
          </a:bodyPr>
          <a:lstStyle/>
          <a:p>
            <a:pPr algn="l">
              <a:lnSpc>
                <a:spcPts val="5812"/>
              </a:lnSpc>
            </a:pPr>
            <a:r>
              <a:rPr lang="en-US" sz="4625" b="true">
                <a:solidFill>
                  <a:srgbClr val="231971"/>
                </a:solidFill>
                <a:latin typeface="Arimo Bold"/>
                <a:ea typeface="Arimo Bold"/>
                <a:cs typeface="Arimo Bold"/>
                <a:sym typeface="Arimo Bold"/>
              </a:rPr>
              <a:t>Diagramma ER Gerarchico:</a:t>
            </a:r>
          </a:p>
        </p:txBody>
      </p:sp>
      <p:grpSp>
        <p:nvGrpSpPr>
          <p:cNvPr name="Group 7" id="7"/>
          <p:cNvGrpSpPr>
            <a:grpSpLocks noChangeAspect="true"/>
          </p:cNvGrpSpPr>
          <p:nvPr/>
        </p:nvGrpSpPr>
        <p:grpSpPr>
          <a:xfrm rot="0">
            <a:off x="2986534" y="1867049"/>
            <a:ext cx="12314932" cy="7768084"/>
            <a:chOff x="0" y="0"/>
            <a:chExt cx="16419910" cy="10357445"/>
          </a:xfrm>
        </p:grpSpPr>
        <p:sp>
          <p:nvSpPr>
            <p:cNvPr name="Freeform 8" id="8" descr="preencoded.png"/>
            <p:cNvSpPr/>
            <p:nvPr/>
          </p:nvSpPr>
          <p:spPr>
            <a:xfrm flipH="false" flipV="false" rot="0">
              <a:off x="0" y="0"/>
              <a:ext cx="16419957" cy="10357485"/>
            </a:xfrm>
            <a:custGeom>
              <a:avLst/>
              <a:gdLst/>
              <a:ahLst/>
              <a:cxnLst/>
              <a:rect r="r" b="b" t="t" l="l"/>
              <a:pathLst>
                <a:path h="10357485" w="16419957">
                  <a:moveTo>
                    <a:pt x="0" y="0"/>
                  </a:moveTo>
                  <a:lnTo>
                    <a:pt x="16419957" y="0"/>
                  </a:lnTo>
                  <a:lnTo>
                    <a:pt x="16419957" y="10357485"/>
                  </a:lnTo>
                  <a:lnTo>
                    <a:pt x="0" y="10357485"/>
                  </a:lnTo>
                  <a:lnTo>
                    <a:pt x="0" y="0"/>
                  </a:lnTo>
                  <a:close/>
                </a:path>
              </a:pathLst>
            </a:custGeom>
            <a:blipFill>
              <a:blip r:embed="rId4"/>
              <a:stretch>
                <a:fillRect l="0" t="-24" r="0" b="-23"/>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grpSp>
        <p:nvGrpSpPr>
          <p:cNvPr name="Group 6" id="6"/>
          <p:cNvGrpSpPr>
            <a:grpSpLocks noChangeAspect="true"/>
          </p:cNvGrpSpPr>
          <p:nvPr/>
        </p:nvGrpSpPr>
        <p:grpSpPr>
          <a:xfrm rot="0">
            <a:off x="1143000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4"/>
              <a:stretch>
                <a:fillRect l="0" t="0" r="0" b="0"/>
              </a:stretch>
            </a:blipFill>
          </p:spPr>
        </p:sp>
      </p:grpSp>
      <p:sp>
        <p:nvSpPr>
          <p:cNvPr name="TextBox 8" id="8"/>
          <p:cNvSpPr txBox="true"/>
          <p:nvPr/>
        </p:nvSpPr>
        <p:spPr>
          <a:xfrm rot="0">
            <a:off x="992238" y="2240012"/>
            <a:ext cx="7722394" cy="813198"/>
          </a:xfrm>
          <a:prstGeom prst="rect">
            <a:avLst/>
          </a:prstGeom>
        </p:spPr>
        <p:txBody>
          <a:bodyPr anchor="t" rtlCol="false" tIns="0" lIns="0" bIns="0" rIns="0">
            <a:spAutoFit/>
          </a:bodyPr>
          <a:lstStyle/>
          <a:p>
            <a:pPr algn="l">
              <a:lnSpc>
                <a:spcPts val="6062"/>
              </a:lnSpc>
            </a:pPr>
            <a:r>
              <a:rPr lang="en-US" sz="4875" b="true">
                <a:solidFill>
                  <a:srgbClr val="231971"/>
                </a:solidFill>
                <a:latin typeface="Arimo Bold"/>
                <a:ea typeface="Arimo Bold"/>
                <a:cs typeface="Arimo Bold"/>
                <a:sym typeface="Arimo Bold"/>
              </a:rPr>
              <a:t>Ruoli e Privilegi Dettagliati</a:t>
            </a:r>
          </a:p>
        </p:txBody>
      </p:sp>
      <p:grpSp>
        <p:nvGrpSpPr>
          <p:cNvPr name="Group 9" id="9"/>
          <p:cNvGrpSpPr/>
          <p:nvPr/>
        </p:nvGrpSpPr>
        <p:grpSpPr>
          <a:xfrm rot="0">
            <a:off x="992238" y="3425279"/>
            <a:ext cx="28575" cy="4583609"/>
            <a:chOff x="0" y="0"/>
            <a:chExt cx="38100" cy="6111478"/>
          </a:xfrm>
        </p:grpSpPr>
        <p:sp>
          <p:nvSpPr>
            <p:cNvPr name="Freeform 10" id="10"/>
            <p:cNvSpPr/>
            <p:nvPr/>
          </p:nvSpPr>
          <p:spPr>
            <a:xfrm flipH="false" flipV="false" rot="0">
              <a:off x="0" y="0"/>
              <a:ext cx="38100" cy="6111494"/>
            </a:xfrm>
            <a:custGeom>
              <a:avLst/>
              <a:gdLst/>
              <a:ahLst/>
              <a:cxnLst/>
              <a:rect r="r" b="b" t="t" l="l"/>
              <a:pathLst>
                <a:path h="6111494" w="38100">
                  <a:moveTo>
                    <a:pt x="0" y="19050"/>
                  </a:moveTo>
                  <a:cubicBezTo>
                    <a:pt x="0" y="8509"/>
                    <a:pt x="8509" y="0"/>
                    <a:pt x="19050" y="0"/>
                  </a:cubicBezTo>
                  <a:cubicBezTo>
                    <a:pt x="29591" y="0"/>
                    <a:pt x="38100" y="8509"/>
                    <a:pt x="38100" y="19050"/>
                  </a:cubicBezTo>
                  <a:lnTo>
                    <a:pt x="38100" y="6092444"/>
                  </a:lnTo>
                  <a:cubicBezTo>
                    <a:pt x="38100" y="6102985"/>
                    <a:pt x="29591" y="6111494"/>
                    <a:pt x="19050" y="6111494"/>
                  </a:cubicBezTo>
                  <a:cubicBezTo>
                    <a:pt x="8509" y="6111494"/>
                    <a:pt x="0" y="6102985"/>
                    <a:pt x="0" y="6092444"/>
                  </a:cubicBezTo>
                  <a:close/>
                </a:path>
              </a:pathLst>
            </a:custGeom>
            <a:solidFill>
              <a:srgbClr val="BDB8DF"/>
            </a:solidFill>
          </p:spPr>
        </p:sp>
      </p:grpSp>
      <p:grpSp>
        <p:nvGrpSpPr>
          <p:cNvPr name="Group 11" id="11"/>
          <p:cNvGrpSpPr/>
          <p:nvPr/>
        </p:nvGrpSpPr>
        <p:grpSpPr>
          <a:xfrm rot="0">
            <a:off x="1016050" y="3420516"/>
            <a:ext cx="9455051" cy="1854845"/>
            <a:chOff x="0" y="0"/>
            <a:chExt cx="12606735" cy="2473127"/>
          </a:xfrm>
        </p:grpSpPr>
        <p:sp>
          <p:nvSpPr>
            <p:cNvPr name="Freeform 12" id="12"/>
            <p:cNvSpPr/>
            <p:nvPr/>
          </p:nvSpPr>
          <p:spPr>
            <a:xfrm flipH="false" flipV="false" rot="0">
              <a:off x="6350" y="6350"/>
              <a:ext cx="12594082" cy="2460371"/>
            </a:xfrm>
            <a:custGeom>
              <a:avLst/>
              <a:gdLst/>
              <a:ahLst/>
              <a:cxnLst/>
              <a:rect r="r" b="b" t="t" l="l"/>
              <a:pathLst>
                <a:path h="2460371" w="12594082">
                  <a:moveTo>
                    <a:pt x="0" y="0"/>
                  </a:moveTo>
                  <a:lnTo>
                    <a:pt x="12594082" y="0"/>
                  </a:lnTo>
                  <a:lnTo>
                    <a:pt x="12594082" y="2460371"/>
                  </a:lnTo>
                  <a:lnTo>
                    <a:pt x="0" y="2460371"/>
                  </a:lnTo>
                  <a:close/>
                </a:path>
              </a:pathLst>
            </a:custGeom>
            <a:solidFill>
              <a:srgbClr val="E9E6FA"/>
            </a:solidFill>
          </p:spPr>
        </p:sp>
        <p:sp>
          <p:nvSpPr>
            <p:cNvPr name="Freeform 13" id="13"/>
            <p:cNvSpPr/>
            <p:nvPr/>
          </p:nvSpPr>
          <p:spPr>
            <a:xfrm flipH="false" flipV="false" rot="0">
              <a:off x="0" y="0"/>
              <a:ext cx="12606782" cy="2473071"/>
            </a:xfrm>
            <a:custGeom>
              <a:avLst/>
              <a:gdLst/>
              <a:ahLst/>
              <a:cxnLst/>
              <a:rect r="r" b="b" t="t" l="l"/>
              <a:pathLst>
                <a:path h="2473071" w="12606782">
                  <a:moveTo>
                    <a:pt x="6350" y="0"/>
                  </a:moveTo>
                  <a:lnTo>
                    <a:pt x="12600432" y="0"/>
                  </a:lnTo>
                  <a:cubicBezTo>
                    <a:pt x="12603988" y="0"/>
                    <a:pt x="12606782" y="2794"/>
                    <a:pt x="12606782" y="6350"/>
                  </a:cubicBezTo>
                  <a:lnTo>
                    <a:pt x="12606782" y="2466721"/>
                  </a:lnTo>
                  <a:cubicBezTo>
                    <a:pt x="12606782" y="2470277"/>
                    <a:pt x="12603988" y="2473071"/>
                    <a:pt x="12600432" y="2473071"/>
                  </a:cubicBezTo>
                  <a:lnTo>
                    <a:pt x="6350" y="2473071"/>
                  </a:lnTo>
                  <a:cubicBezTo>
                    <a:pt x="2794" y="2473071"/>
                    <a:pt x="0" y="2470277"/>
                    <a:pt x="0" y="2466721"/>
                  </a:cubicBezTo>
                  <a:lnTo>
                    <a:pt x="0" y="6350"/>
                  </a:lnTo>
                  <a:cubicBezTo>
                    <a:pt x="0" y="2794"/>
                    <a:pt x="2794" y="0"/>
                    <a:pt x="6350" y="0"/>
                  </a:cubicBezTo>
                  <a:moveTo>
                    <a:pt x="6350" y="12700"/>
                  </a:moveTo>
                  <a:lnTo>
                    <a:pt x="6350" y="6350"/>
                  </a:lnTo>
                  <a:lnTo>
                    <a:pt x="12700" y="6350"/>
                  </a:lnTo>
                  <a:lnTo>
                    <a:pt x="12700" y="2466721"/>
                  </a:lnTo>
                  <a:lnTo>
                    <a:pt x="6350" y="2466721"/>
                  </a:lnTo>
                  <a:lnTo>
                    <a:pt x="6350" y="2460371"/>
                  </a:lnTo>
                  <a:lnTo>
                    <a:pt x="12600432" y="2460371"/>
                  </a:lnTo>
                  <a:lnTo>
                    <a:pt x="12600432" y="2466721"/>
                  </a:lnTo>
                  <a:lnTo>
                    <a:pt x="12594082" y="2466721"/>
                  </a:lnTo>
                  <a:lnTo>
                    <a:pt x="12594082" y="6350"/>
                  </a:lnTo>
                  <a:lnTo>
                    <a:pt x="12600432" y="6350"/>
                  </a:lnTo>
                  <a:lnTo>
                    <a:pt x="12600432" y="12700"/>
                  </a:lnTo>
                  <a:lnTo>
                    <a:pt x="6350" y="12700"/>
                  </a:lnTo>
                  <a:close/>
                </a:path>
              </a:pathLst>
            </a:custGeom>
            <a:solidFill>
              <a:srgbClr val="BDB8DF"/>
            </a:solidFill>
          </p:spPr>
        </p:sp>
      </p:grpSp>
      <p:sp>
        <p:nvSpPr>
          <p:cNvPr name="TextBox 14" id="14"/>
          <p:cNvSpPr txBox="true"/>
          <p:nvPr/>
        </p:nvSpPr>
        <p:spPr>
          <a:xfrm rot="0">
            <a:off x="1268760" y="3673227"/>
            <a:ext cx="3673971" cy="397223"/>
          </a:xfrm>
          <a:prstGeom prst="rect">
            <a:avLst/>
          </a:prstGeom>
        </p:spPr>
        <p:txBody>
          <a:bodyPr anchor="t" rtlCol="false" tIns="0" lIns="0" bIns="0" rIns="0">
            <a:spAutoFit/>
          </a:bodyPr>
          <a:lstStyle/>
          <a:p>
            <a:pPr algn="l">
              <a:lnSpc>
                <a:spcPts val="2999"/>
              </a:lnSpc>
            </a:pPr>
            <a:r>
              <a:rPr lang="en-US" sz="2437" b="true">
                <a:solidFill>
                  <a:srgbClr val="2A2742"/>
                </a:solidFill>
                <a:latin typeface="Arimo Bold"/>
                <a:ea typeface="Arimo Bold"/>
                <a:cs typeface="Arimo Bold"/>
                <a:sym typeface="Arimo Bold"/>
              </a:rPr>
              <a:t>Privilegi Utente Standard</a:t>
            </a:r>
          </a:p>
        </p:txBody>
      </p:sp>
      <p:sp>
        <p:nvSpPr>
          <p:cNvPr name="TextBox 15" id="15"/>
          <p:cNvSpPr txBox="true"/>
          <p:nvPr/>
        </p:nvSpPr>
        <p:spPr>
          <a:xfrm rot="0">
            <a:off x="1268760" y="4124027"/>
            <a:ext cx="8940105"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L'utente standard ha un'interfaccia personale per consultare le proprie votazioni e votare i sondaggi disponibili. Non gode di altri privilegi.</a:t>
            </a:r>
          </a:p>
        </p:txBody>
      </p:sp>
      <p:grpSp>
        <p:nvGrpSpPr>
          <p:cNvPr name="Group 16" id="16"/>
          <p:cNvGrpSpPr/>
          <p:nvPr/>
        </p:nvGrpSpPr>
        <p:grpSpPr>
          <a:xfrm rot="0">
            <a:off x="1016050" y="5761881"/>
            <a:ext cx="9455051" cy="2251770"/>
            <a:chOff x="0" y="0"/>
            <a:chExt cx="12606735" cy="3002360"/>
          </a:xfrm>
        </p:grpSpPr>
        <p:sp>
          <p:nvSpPr>
            <p:cNvPr name="Freeform 17" id="17"/>
            <p:cNvSpPr/>
            <p:nvPr/>
          </p:nvSpPr>
          <p:spPr>
            <a:xfrm flipH="false" flipV="false" rot="0">
              <a:off x="6350" y="6350"/>
              <a:ext cx="12594082" cy="2989707"/>
            </a:xfrm>
            <a:custGeom>
              <a:avLst/>
              <a:gdLst/>
              <a:ahLst/>
              <a:cxnLst/>
              <a:rect r="r" b="b" t="t" l="l"/>
              <a:pathLst>
                <a:path h="2989707" w="12594082">
                  <a:moveTo>
                    <a:pt x="0" y="0"/>
                  </a:moveTo>
                  <a:lnTo>
                    <a:pt x="12594082" y="0"/>
                  </a:lnTo>
                  <a:lnTo>
                    <a:pt x="12594082" y="2989707"/>
                  </a:lnTo>
                  <a:lnTo>
                    <a:pt x="0" y="2989707"/>
                  </a:lnTo>
                  <a:close/>
                </a:path>
              </a:pathLst>
            </a:custGeom>
            <a:solidFill>
              <a:srgbClr val="E9E6FA"/>
            </a:solidFill>
          </p:spPr>
        </p:sp>
        <p:sp>
          <p:nvSpPr>
            <p:cNvPr name="Freeform 18" id="18"/>
            <p:cNvSpPr/>
            <p:nvPr/>
          </p:nvSpPr>
          <p:spPr>
            <a:xfrm flipH="false" flipV="false" rot="0">
              <a:off x="0" y="0"/>
              <a:ext cx="12606782" cy="3002407"/>
            </a:xfrm>
            <a:custGeom>
              <a:avLst/>
              <a:gdLst/>
              <a:ahLst/>
              <a:cxnLst/>
              <a:rect r="r" b="b" t="t" l="l"/>
              <a:pathLst>
                <a:path h="3002407" w="12606782">
                  <a:moveTo>
                    <a:pt x="6350" y="0"/>
                  </a:moveTo>
                  <a:lnTo>
                    <a:pt x="12600432" y="0"/>
                  </a:lnTo>
                  <a:cubicBezTo>
                    <a:pt x="12603988" y="0"/>
                    <a:pt x="12606782" y="2794"/>
                    <a:pt x="12606782" y="6350"/>
                  </a:cubicBezTo>
                  <a:lnTo>
                    <a:pt x="12606782" y="2996057"/>
                  </a:lnTo>
                  <a:cubicBezTo>
                    <a:pt x="12606782" y="2999613"/>
                    <a:pt x="12603988" y="3002407"/>
                    <a:pt x="12600432" y="3002407"/>
                  </a:cubicBezTo>
                  <a:lnTo>
                    <a:pt x="6350" y="3002407"/>
                  </a:lnTo>
                  <a:cubicBezTo>
                    <a:pt x="2794" y="3002407"/>
                    <a:pt x="0" y="2999613"/>
                    <a:pt x="0" y="2996057"/>
                  </a:cubicBezTo>
                  <a:lnTo>
                    <a:pt x="0" y="6350"/>
                  </a:lnTo>
                  <a:cubicBezTo>
                    <a:pt x="0" y="2794"/>
                    <a:pt x="2794" y="0"/>
                    <a:pt x="6350" y="0"/>
                  </a:cubicBezTo>
                  <a:moveTo>
                    <a:pt x="6350" y="12700"/>
                  </a:moveTo>
                  <a:lnTo>
                    <a:pt x="6350" y="6350"/>
                  </a:lnTo>
                  <a:lnTo>
                    <a:pt x="12700" y="6350"/>
                  </a:lnTo>
                  <a:lnTo>
                    <a:pt x="12700" y="2996057"/>
                  </a:lnTo>
                  <a:lnTo>
                    <a:pt x="6350" y="2996057"/>
                  </a:lnTo>
                  <a:lnTo>
                    <a:pt x="6350" y="2989707"/>
                  </a:lnTo>
                  <a:lnTo>
                    <a:pt x="12600432" y="2989707"/>
                  </a:lnTo>
                  <a:lnTo>
                    <a:pt x="12600432" y="2996057"/>
                  </a:lnTo>
                  <a:lnTo>
                    <a:pt x="12594082" y="2996057"/>
                  </a:lnTo>
                  <a:lnTo>
                    <a:pt x="12594082" y="6350"/>
                  </a:lnTo>
                  <a:lnTo>
                    <a:pt x="12600432" y="6350"/>
                  </a:lnTo>
                  <a:lnTo>
                    <a:pt x="12600432" y="12700"/>
                  </a:lnTo>
                  <a:lnTo>
                    <a:pt x="6350" y="12700"/>
                  </a:lnTo>
                  <a:close/>
                </a:path>
              </a:pathLst>
            </a:custGeom>
            <a:solidFill>
              <a:srgbClr val="BDB8DF"/>
            </a:solidFill>
          </p:spPr>
        </p:sp>
      </p:grpSp>
      <p:sp>
        <p:nvSpPr>
          <p:cNvPr name="TextBox 19" id="19"/>
          <p:cNvSpPr txBox="true"/>
          <p:nvPr/>
        </p:nvSpPr>
        <p:spPr>
          <a:xfrm rot="0">
            <a:off x="1268760" y="6014591"/>
            <a:ext cx="3244602" cy="397223"/>
          </a:xfrm>
          <a:prstGeom prst="rect">
            <a:avLst/>
          </a:prstGeom>
        </p:spPr>
        <p:txBody>
          <a:bodyPr anchor="t" rtlCol="false" tIns="0" lIns="0" bIns="0" rIns="0">
            <a:spAutoFit/>
          </a:bodyPr>
          <a:lstStyle/>
          <a:p>
            <a:pPr algn="l">
              <a:lnSpc>
                <a:spcPts val="2999"/>
              </a:lnSpc>
            </a:pPr>
            <a:r>
              <a:rPr lang="en-US" sz="2437" b="true">
                <a:solidFill>
                  <a:srgbClr val="2A2742"/>
                </a:solidFill>
                <a:latin typeface="Arimo Bold"/>
                <a:ea typeface="Arimo Bold"/>
                <a:cs typeface="Arimo Bold"/>
                <a:sym typeface="Arimo Bold"/>
              </a:rPr>
              <a:t>Privilegi Utente Admin</a:t>
            </a:r>
          </a:p>
        </p:txBody>
      </p:sp>
      <p:sp>
        <p:nvSpPr>
          <p:cNvPr name="TextBox 20" id="20"/>
          <p:cNvSpPr txBox="true"/>
          <p:nvPr/>
        </p:nvSpPr>
        <p:spPr>
          <a:xfrm rot="0">
            <a:off x="1268760" y="6465391"/>
            <a:ext cx="8940105" cy="1286024"/>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L'admin può creare ed eliminare sondaggi, visualizzare i voti (anonimi), disabilitare utenti (impedendo il login, mantenendo la memorizzazione) ed eliminare utenti.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TextBox 6" id="6"/>
          <p:cNvSpPr txBox="true"/>
          <p:nvPr/>
        </p:nvSpPr>
        <p:spPr>
          <a:xfrm rot="0">
            <a:off x="992238" y="2542580"/>
            <a:ext cx="10386715" cy="813197"/>
          </a:xfrm>
          <a:prstGeom prst="rect">
            <a:avLst/>
          </a:prstGeom>
        </p:spPr>
        <p:txBody>
          <a:bodyPr anchor="t" rtlCol="false" tIns="0" lIns="0" bIns="0" rIns="0">
            <a:spAutoFit/>
          </a:bodyPr>
          <a:lstStyle/>
          <a:p>
            <a:pPr algn="l">
              <a:lnSpc>
                <a:spcPts val="6062"/>
              </a:lnSpc>
            </a:pPr>
            <a:r>
              <a:rPr lang="en-US" sz="4875" b="true">
                <a:solidFill>
                  <a:srgbClr val="231971"/>
                </a:solidFill>
                <a:latin typeface="Arimo Bold"/>
                <a:ea typeface="Arimo Bold"/>
                <a:cs typeface="Arimo Bold"/>
                <a:sym typeface="Arimo Bold"/>
              </a:rPr>
              <a:t>Tecnologie Utilizzate per lo Sviluppo</a:t>
            </a:r>
          </a:p>
        </p:txBody>
      </p:sp>
      <p:sp>
        <p:nvSpPr>
          <p:cNvPr name="TextBox 7" id="7"/>
          <p:cNvSpPr txBox="true"/>
          <p:nvPr/>
        </p:nvSpPr>
        <p:spPr>
          <a:xfrm rot="0">
            <a:off x="992238" y="3756571"/>
            <a:ext cx="16303526" cy="889099"/>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Per la realizzazione del sito di sondaggi e del database, abbiamo scelto due tecnologie open-source ampiamente diffuse e consolidate nel web development.</a:t>
            </a:r>
          </a:p>
        </p:txBody>
      </p:sp>
      <p:sp>
        <p:nvSpPr>
          <p:cNvPr name="Freeform 8" id="8" descr="preencoded.png"/>
          <p:cNvSpPr/>
          <p:nvPr/>
        </p:nvSpPr>
        <p:spPr>
          <a:xfrm flipH="false" flipV="false" rot="0">
            <a:off x="992238" y="4924722"/>
            <a:ext cx="744141" cy="744141"/>
          </a:xfrm>
          <a:custGeom>
            <a:avLst/>
            <a:gdLst/>
            <a:ahLst/>
            <a:cxnLst/>
            <a:rect r="r" b="b" t="t" l="l"/>
            <a:pathLst>
              <a:path h="744141" w="744141">
                <a:moveTo>
                  <a:pt x="0" y="0"/>
                </a:moveTo>
                <a:lnTo>
                  <a:pt x="744141" y="0"/>
                </a:lnTo>
                <a:lnTo>
                  <a:pt x="744141" y="744142"/>
                </a:lnTo>
                <a:lnTo>
                  <a:pt x="0" y="744142"/>
                </a:lnTo>
                <a:lnTo>
                  <a:pt x="0" y="0"/>
                </a:lnTo>
                <a:close/>
              </a:path>
            </a:pathLst>
          </a:custGeom>
          <a:blipFill>
            <a:blip r:embed="rId4">
              <a:extLst>
                <a:ext uri="{96DAC541-7B7A-43D3-8B79-37D633B846F1}">
                  <asvg:svgBlip xmlns:asvg="http://schemas.microsoft.com/office/drawing/2016/SVG/main" r:embed="rId5"/>
                </a:ext>
              </a:extLst>
            </a:blip>
            <a:stretch>
              <a:fillRect l="-12025" t="0" r="-12025" b="0"/>
            </a:stretch>
          </a:blipFill>
        </p:spPr>
      </p:sp>
      <p:sp>
        <p:nvSpPr>
          <p:cNvPr name="TextBox 9" id="9"/>
          <p:cNvSpPr txBox="true"/>
          <p:nvPr/>
        </p:nvSpPr>
        <p:spPr>
          <a:xfrm rot="0">
            <a:off x="992238" y="5969347"/>
            <a:ext cx="4340424" cy="397223"/>
          </a:xfrm>
          <a:prstGeom prst="rect">
            <a:avLst/>
          </a:prstGeom>
        </p:spPr>
        <p:txBody>
          <a:bodyPr anchor="t" rtlCol="false" tIns="0" lIns="0" bIns="0" rIns="0">
            <a:spAutoFit/>
          </a:bodyPr>
          <a:lstStyle/>
          <a:p>
            <a:pPr algn="l">
              <a:lnSpc>
                <a:spcPts val="2999"/>
              </a:lnSpc>
            </a:pPr>
            <a:r>
              <a:rPr lang="en-US" sz="2437" b="true">
                <a:solidFill>
                  <a:srgbClr val="2A2742"/>
                </a:solidFill>
                <a:latin typeface="Arimo Bold"/>
                <a:ea typeface="Arimo Bold"/>
                <a:cs typeface="Arimo Bold"/>
                <a:sym typeface="Arimo Bold"/>
              </a:rPr>
              <a:t>PHP (Hypertext Preprocessor)</a:t>
            </a:r>
          </a:p>
        </p:txBody>
      </p:sp>
      <p:sp>
        <p:nvSpPr>
          <p:cNvPr name="TextBox 10" id="10"/>
          <p:cNvSpPr txBox="true"/>
          <p:nvPr/>
        </p:nvSpPr>
        <p:spPr>
          <a:xfrm rot="0">
            <a:off x="992238" y="6420147"/>
            <a:ext cx="7996684" cy="1286024"/>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Linguaggio di scripting open-source e general-purpose, particolarmente indicato per lo sviluppo web lato server (backend). L'implementazione è stata realizzata tramite Visual Studio Code.</a:t>
            </a:r>
          </a:p>
        </p:txBody>
      </p:sp>
      <p:sp>
        <p:nvSpPr>
          <p:cNvPr name="Freeform 11" id="11" descr="preencoded.png"/>
          <p:cNvSpPr/>
          <p:nvPr/>
        </p:nvSpPr>
        <p:spPr>
          <a:xfrm flipH="false" flipV="false" rot="0">
            <a:off x="9298930" y="4924722"/>
            <a:ext cx="744141" cy="744141"/>
          </a:xfrm>
          <a:custGeom>
            <a:avLst/>
            <a:gdLst/>
            <a:ahLst/>
            <a:cxnLst/>
            <a:rect r="r" b="b" t="t" l="l"/>
            <a:pathLst>
              <a:path h="744141" w="744141">
                <a:moveTo>
                  <a:pt x="0" y="0"/>
                </a:moveTo>
                <a:lnTo>
                  <a:pt x="744141" y="0"/>
                </a:lnTo>
                <a:lnTo>
                  <a:pt x="744141" y="744142"/>
                </a:lnTo>
                <a:lnTo>
                  <a:pt x="0" y="744142"/>
                </a:lnTo>
                <a:lnTo>
                  <a:pt x="0" y="0"/>
                </a:lnTo>
                <a:close/>
              </a:path>
            </a:pathLst>
          </a:custGeom>
          <a:blipFill>
            <a:blip r:embed="rId6">
              <a:extLst>
                <a:ext uri="{96DAC541-7B7A-43D3-8B79-37D633B846F1}">
                  <asvg:svgBlip xmlns:asvg="http://schemas.microsoft.com/office/drawing/2016/SVG/main" r:embed="rId7"/>
                </a:ext>
              </a:extLst>
            </a:blip>
            <a:stretch>
              <a:fillRect l="-12025" t="0" r="-12025" b="0"/>
            </a:stretch>
          </a:blipFill>
        </p:spPr>
      </p:sp>
      <p:sp>
        <p:nvSpPr>
          <p:cNvPr name="TextBox 12" id="12"/>
          <p:cNvSpPr txBox="true"/>
          <p:nvPr/>
        </p:nvSpPr>
        <p:spPr>
          <a:xfrm rot="0">
            <a:off x="9298930" y="5969347"/>
            <a:ext cx="3101131" cy="397223"/>
          </a:xfrm>
          <a:prstGeom prst="rect">
            <a:avLst/>
          </a:prstGeom>
        </p:spPr>
        <p:txBody>
          <a:bodyPr anchor="t" rtlCol="false" tIns="0" lIns="0" bIns="0" rIns="0">
            <a:spAutoFit/>
          </a:bodyPr>
          <a:lstStyle/>
          <a:p>
            <a:pPr algn="l">
              <a:lnSpc>
                <a:spcPts val="2999"/>
              </a:lnSpc>
            </a:pPr>
            <a:r>
              <a:rPr lang="en-US" sz="2437" b="true">
                <a:solidFill>
                  <a:srgbClr val="2A2742"/>
                </a:solidFill>
                <a:latin typeface="Arimo Bold"/>
                <a:ea typeface="Arimo Bold"/>
                <a:cs typeface="Arimo Bold"/>
                <a:sym typeface="Arimo Bold"/>
              </a:rPr>
              <a:t>MySQL</a:t>
            </a:r>
          </a:p>
        </p:txBody>
      </p:sp>
      <p:sp>
        <p:nvSpPr>
          <p:cNvPr name="TextBox 13" id="13"/>
          <p:cNvSpPr txBox="true"/>
          <p:nvPr/>
        </p:nvSpPr>
        <p:spPr>
          <a:xfrm rot="0">
            <a:off x="9298930" y="6420147"/>
            <a:ext cx="7996832" cy="1286024"/>
          </a:xfrm>
          <a:prstGeom prst="rect">
            <a:avLst/>
          </a:prstGeom>
        </p:spPr>
        <p:txBody>
          <a:bodyPr anchor="t" rtlCol="false" tIns="0" lIns="0" bIns="0" rIns="0">
            <a:spAutoFit/>
          </a:bodyPr>
          <a:lstStyle/>
          <a:p>
            <a:pPr algn="l">
              <a:lnSpc>
                <a:spcPts val="3125"/>
              </a:lnSpc>
            </a:pPr>
            <a:r>
              <a:rPr lang="en-US" sz="1937">
                <a:solidFill>
                  <a:srgbClr val="2A2742"/>
                </a:solidFill>
                <a:latin typeface="Arimo"/>
                <a:ea typeface="Arimo"/>
                <a:cs typeface="Arimo"/>
                <a:sym typeface="Arimo"/>
              </a:rPr>
              <a:t>Sistema di Gestione di Database Relazionali (RDBMS) open source, essenziale per l'archiviazione dei dati. È parte integrante dell'ambiente LAMP (Linux, Apache, MySQL, PHP/Perl/Python).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TextBox 6" id="6"/>
          <p:cNvSpPr txBox="true"/>
          <p:nvPr/>
        </p:nvSpPr>
        <p:spPr>
          <a:xfrm rot="0">
            <a:off x="540544" y="333524"/>
            <a:ext cx="6843712" cy="460325"/>
          </a:xfrm>
          <a:prstGeom prst="rect">
            <a:avLst/>
          </a:prstGeom>
        </p:spPr>
        <p:txBody>
          <a:bodyPr anchor="t" rtlCol="false" tIns="0" lIns="0" bIns="0" rIns="0">
            <a:spAutoFit/>
          </a:bodyPr>
          <a:lstStyle/>
          <a:p>
            <a:pPr algn="l">
              <a:lnSpc>
                <a:spcPts val="3312"/>
              </a:lnSpc>
            </a:pPr>
            <a:r>
              <a:rPr lang="en-US" sz="2625" b="true">
                <a:solidFill>
                  <a:srgbClr val="231971"/>
                </a:solidFill>
                <a:latin typeface="Arimo Bold"/>
                <a:ea typeface="Arimo Bold"/>
                <a:cs typeface="Arimo Bold"/>
                <a:sym typeface="Arimo Bold"/>
              </a:rPr>
              <a:t>Istruzioni per l'Uso: Accesso e Registrazione</a:t>
            </a:r>
          </a:p>
        </p:txBody>
      </p:sp>
      <p:sp>
        <p:nvSpPr>
          <p:cNvPr name="TextBox 7" id="7"/>
          <p:cNvSpPr txBox="true"/>
          <p:nvPr/>
        </p:nvSpPr>
        <p:spPr>
          <a:xfrm rot="0">
            <a:off x="540544" y="1016496"/>
            <a:ext cx="17206912" cy="263724"/>
          </a:xfrm>
          <a:prstGeom prst="rect">
            <a:avLst/>
          </a:prstGeom>
        </p:spPr>
        <p:txBody>
          <a:bodyPr anchor="t" rtlCol="false" tIns="0" lIns="0" bIns="0" rIns="0">
            <a:spAutoFit/>
          </a:bodyPr>
          <a:lstStyle/>
          <a:p>
            <a:pPr algn="l">
              <a:lnSpc>
                <a:spcPts val="1687"/>
              </a:lnSpc>
            </a:pPr>
            <a:r>
              <a:rPr lang="en-US" sz="1062">
                <a:solidFill>
                  <a:srgbClr val="2A2742"/>
                </a:solidFill>
                <a:latin typeface="Arimo"/>
                <a:ea typeface="Arimo"/>
                <a:cs typeface="Arimo"/>
                <a:sym typeface="Arimo"/>
              </a:rPr>
              <a:t>L'accesso all'applicativo inizia dalla pagina di login, dove gli utenti esistenti possono autenticarsi. I nuovi utenti vengono reindirizzati alla pagina di registrazione.</a:t>
            </a:r>
          </a:p>
        </p:txBody>
      </p:sp>
      <p:grpSp>
        <p:nvGrpSpPr>
          <p:cNvPr name="Group 8" id="8"/>
          <p:cNvGrpSpPr>
            <a:grpSpLocks noChangeAspect="true"/>
          </p:cNvGrpSpPr>
          <p:nvPr/>
        </p:nvGrpSpPr>
        <p:grpSpPr>
          <a:xfrm rot="0">
            <a:off x="6958905" y="1524149"/>
            <a:ext cx="2417415" cy="2027187"/>
            <a:chOff x="0" y="0"/>
            <a:chExt cx="3223220" cy="2702917"/>
          </a:xfrm>
        </p:grpSpPr>
        <p:sp>
          <p:nvSpPr>
            <p:cNvPr name="Freeform 9" id="9" descr="preencoded.png"/>
            <p:cNvSpPr/>
            <p:nvPr/>
          </p:nvSpPr>
          <p:spPr>
            <a:xfrm flipH="false" flipV="false" rot="0">
              <a:off x="0" y="0"/>
              <a:ext cx="3223260" cy="2702941"/>
            </a:xfrm>
            <a:custGeom>
              <a:avLst/>
              <a:gdLst/>
              <a:ahLst/>
              <a:cxnLst/>
              <a:rect r="r" b="b" t="t" l="l"/>
              <a:pathLst>
                <a:path h="2702941" w="3223260">
                  <a:moveTo>
                    <a:pt x="0" y="0"/>
                  </a:moveTo>
                  <a:lnTo>
                    <a:pt x="3223260" y="0"/>
                  </a:lnTo>
                  <a:lnTo>
                    <a:pt x="3223260" y="2702941"/>
                  </a:lnTo>
                  <a:lnTo>
                    <a:pt x="0" y="2702941"/>
                  </a:lnTo>
                  <a:lnTo>
                    <a:pt x="0" y="0"/>
                  </a:lnTo>
                  <a:close/>
                </a:path>
              </a:pathLst>
            </a:custGeom>
            <a:blipFill>
              <a:blip r:embed="rId4"/>
              <a:stretch>
                <a:fillRect l="0" t="0" r="1" b="0"/>
              </a:stretch>
            </a:blipFill>
          </p:spPr>
        </p:sp>
      </p:grpSp>
      <p:grpSp>
        <p:nvGrpSpPr>
          <p:cNvPr name="Group 10" id="10"/>
          <p:cNvGrpSpPr>
            <a:grpSpLocks noChangeAspect="true"/>
          </p:cNvGrpSpPr>
          <p:nvPr/>
        </p:nvGrpSpPr>
        <p:grpSpPr>
          <a:xfrm rot="0">
            <a:off x="9484370" y="1524149"/>
            <a:ext cx="1844725" cy="2027187"/>
            <a:chOff x="0" y="0"/>
            <a:chExt cx="2459633" cy="2702917"/>
          </a:xfrm>
        </p:grpSpPr>
        <p:sp>
          <p:nvSpPr>
            <p:cNvPr name="Freeform 11" id="11" descr="preencoded.png"/>
            <p:cNvSpPr/>
            <p:nvPr/>
          </p:nvSpPr>
          <p:spPr>
            <a:xfrm flipH="false" flipV="false" rot="0">
              <a:off x="0" y="0"/>
              <a:ext cx="2459609" cy="2702941"/>
            </a:xfrm>
            <a:custGeom>
              <a:avLst/>
              <a:gdLst/>
              <a:ahLst/>
              <a:cxnLst/>
              <a:rect r="r" b="b" t="t" l="l"/>
              <a:pathLst>
                <a:path h="2702941" w="2459609">
                  <a:moveTo>
                    <a:pt x="0" y="0"/>
                  </a:moveTo>
                  <a:lnTo>
                    <a:pt x="2459609" y="0"/>
                  </a:lnTo>
                  <a:lnTo>
                    <a:pt x="2459609" y="2702941"/>
                  </a:lnTo>
                  <a:lnTo>
                    <a:pt x="0" y="2702941"/>
                  </a:lnTo>
                  <a:lnTo>
                    <a:pt x="0" y="0"/>
                  </a:lnTo>
                  <a:close/>
                </a:path>
              </a:pathLst>
            </a:custGeom>
            <a:blipFill>
              <a:blip r:embed="rId5"/>
              <a:stretch>
                <a:fillRect l="-44" t="0" r="-45" b="0"/>
              </a:stretch>
            </a:blipFill>
          </p:spPr>
        </p:sp>
      </p:grpSp>
      <p:sp>
        <p:nvSpPr>
          <p:cNvPr name="TextBox 12" id="12"/>
          <p:cNvSpPr txBox="true"/>
          <p:nvPr/>
        </p:nvSpPr>
        <p:spPr>
          <a:xfrm rot="0">
            <a:off x="540544" y="3747641"/>
            <a:ext cx="17206912" cy="263724"/>
          </a:xfrm>
          <a:prstGeom prst="rect">
            <a:avLst/>
          </a:prstGeom>
        </p:spPr>
        <p:txBody>
          <a:bodyPr anchor="t" rtlCol="false" tIns="0" lIns="0" bIns="0" rIns="0">
            <a:spAutoFit/>
          </a:bodyPr>
          <a:lstStyle/>
          <a:p>
            <a:pPr algn="l">
              <a:lnSpc>
                <a:spcPts val="1687"/>
              </a:lnSpc>
            </a:pPr>
            <a:r>
              <a:rPr lang="en-US" sz="1062">
                <a:solidFill>
                  <a:srgbClr val="2A2742"/>
                </a:solidFill>
                <a:latin typeface="Arimo"/>
                <a:ea typeface="Arimo"/>
                <a:cs typeface="Arimo"/>
                <a:sym typeface="Arimo"/>
              </a:rPr>
              <a:t>Per registrarsi è necessario inserire un username univoco e una password sicura. In caso di argomenti non idonei (es. username già utilizzato o password troppo corta), compare un messaggio di errore esplicativo per guidare l'utente alla correzione.</a:t>
            </a:r>
          </a:p>
        </p:txBody>
      </p:sp>
      <p:grpSp>
        <p:nvGrpSpPr>
          <p:cNvPr name="Group 13" id="13"/>
          <p:cNvGrpSpPr>
            <a:grpSpLocks noChangeAspect="true"/>
          </p:cNvGrpSpPr>
          <p:nvPr/>
        </p:nvGrpSpPr>
        <p:grpSpPr>
          <a:xfrm rot="0">
            <a:off x="540544" y="4163317"/>
            <a:ext cx="9705975" cy="7572375"/>
            <a:chOff x="0" y="0"/>
            <a:chExt cx="12941300" cy="10096500"/>
          </a:xfrm>
        </p:grpSpPr>
        <p:sp>
          <p:nvSpPr>
            <p:cNvPr name="Freeform 14" id="14" descr="preencoded.png"/>
            <p:cNvSpPr/>
            <p:nvPr/>
          </p:nvSpPr>
          <p:spPr>
            <a:xfrm flipH="false" flipV="false" rot="0">
              <a:off x="0" y="0"/>
              <a:ext cx="12941300" cy="10096500"/>
            </a:xfrm>
            <a:custGeom>
              <a:avLst/>
              <a:gdLst/>
              <a:ahLst/>
              <a:cxnLst/>
              <a:rect r="r" b="b" t="t" l="l"/>
              <a:pathLst>
                <a:path h="10096500" w="12941300">
                  <a:moveTo>
                    <a:pt x="0" y="0"/>
                  </a:moveTo>
                  <a:lnTo>
                    <a:pt x="12941300" y="0"/>
                  </a:lnTo>
                  <a:lnTo>
                    <a:pt x="12941300" y="10096500"/>
                  </a:lnTo>
                  <a:lnTo>
                    <a:pt x="0" y="10096500"/>
                  </a:lnTo>
                  <a:lnTo>
                    <a:pt x="0" y="0"/>
                  </a:lnTo>
                  <a:close/>
                </a:path>
              </a:pathLst>
            </a:custGeom>
            <a:blipFill>
              <a:blip r:embed="rId6"/>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10287000"/>
            <a:chOff x="0" y="0"/>
            <a:chExt cx="24384000" cy="13716000"/>
          </a:xfrm>
        </p:grpSpPr>
        <p:sp>
          <p:nvSpPr>
            <p:cNvPr name="Freeform 3" id="3" descr="preencoded.png"/>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0" r="0" b="0"/>
              </a:stretch>
            </a:blip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AFA">
                <a:alpha val="90196"/>
              </a:srgbClr>
            </a:solidFill>
          </p:spPr>
        </p:sp>
      </p:grpSp>
      <p:sp>
        <p:nvSpPr>
          <p:cNvPr name="TextBox 6" id="6"/>
          <p:cNvSpPr txBox="true"/>
          <p:nvPr/>
        </p:nvSpPr>
        <p:spPr>
          <a:xfrm rot="0">
            <a:off x="950119" y="596056"/>
            <a:ext cx="13212812" cy="799356"/>
          </a:xfrm>
          <a:prstGeom prst="rect">
            <a:avLst/>
          </a:prstGeom>
        </p:spPr>
        <p:txBody>
          <a:bodyPr anchor="t" rtlCol="false" tIns="0" lIns="0" bIns="0" rIns="0">
            <a:spAutoFit/>
          </a:bodyPr>
          <a:lstStyle/>
          <a:p>
            <a:pPr algn="l">
              <a:lnSpc>
                <a:spcPts val="5812"/>
              </a:lnSpc>
            </a:pPr>
            <a:r>
              <a:rPr lang="en-US" sz="4625" b="true">
                <a:solidFill>
                  <a:srgbClr val="231971"/>
                </a:solidFill>
                <a:latin typeface="Arimo Bold"/>
                <a:ea typeface="Arimo Bold"/>
                <a:cs typeface="Arimo Bold"/>
                <a:sym typeface="Arimo Bold"/>
              </a:rPr>
              <a:t>Area Utente Standard: Navigazione e Votazione</a:t>
            </a:r>
          </a:p>
        </p:txBody>
      </p:sp>
      <p:sp>
        <p:nvSpPr>
          <p:cNvPr name="TextBox 7" id="7"/>
          <p:cNvSpPr txBox="true"/>
          <p:nvPr/>
        </p:nvSpPr>
        <p:spPr>
          <a:xfrm rot="0">
            <a:off x="950119" y="1775222"/>
            <a:ext cx="16387762" cy="475209"/>
          </a:xfrm>
          <a:prstGeom prst="rect">
            <a:avLst/>
          </a:prstGeom>
        </p:spPr>
        <p:txBody>
          <a:bodyPr anchor="t" rtlCol="false" tIns="0" lIns="0" bIns="0" rIns="0">
            <a:spAutoFit/>
          </a:bodyPr>
          <a:lstStyle/>
          <a:p>
            <a:pPr algn="l">
              <a:lnSpc>
                <a:spcPts val="2937"/>
              </a:lnSpc>
            </a:pPr>
            <a:r>
              <a:rPr lang="en-US" sz="1812">
                <a:solidFill>
                  <a:srgbClr val="2A2742"/>
                </a:solidFill>
                <a:latin typeface="Arimo"/>
                <a:ea typeface="Arimo"/>
                <a:cs typeface="Arimo"/>
                <a:sym typeface="Arimo"/>
              </a:rPr>
              <a:t>Dopo l'autenticazione, l'utente accede alla propria area personale, che rispetta le specifiche di un'interfaccia navigabile con barra di ricerca.</a:t>
            </a:r>
          </a:p>
        </p:txBody>
      </p:sp>
      <p:sp>
        <p:nvSpPr>
          <p:cNvPr name="TextBox 8" id="8"/>
          <p:cNvSpPr txBox="true"/>
          <p:nvPr/>
        </p:nvSpPr>
        <p:spPr>
          <a:xfrm rot="0">
            <a:off x="950119" y="2422326"/>
            <a:ext cx="16387762" cy="475209"/>
          </a:xfrm>
          <a:prstGeom prst="rect">
            <a:avLst/>
          </a:prstGeom>
        </p:spPr>
        <p:txBody>
          <a:bodyPr anchor="t" rtlCol="false" tIns="0" lIns="0" bIns="0" rIns="0">
            <a:spAutoFit/>
          </a:bodyPr>
          <a:lstStyle/>
          <a:p>
            <a:pPr algn="l" marL="273348" indent="-136674" lvl="1">
              <a:lnSpc>
                <a:spcPts val="2937"/>
              </a:lnSpc>
              <a:buFont typeface="Arial"/>
              <a:buChar char="•"/>
            </a:pPr>
            <a:r>
              <a:rPr lang="en-US" sz="1812">
                <a:solidFill>
                  <a:srgbClr val="2A2742"/>
                </a:solidFill>
                <a:latin typeface="Arimo"/>
                <a:ea typeface="Arimo"/>
                <a:cs typeface="Arimo"/>
                <a:sym typeface="Arimo"/>
              </a:rPr>
              <a:t>Elenco dei sondaggi disponibili.</a:t>
            </a:r>
          </a:p>
        </p:txBody>
      </p:sp>
      <p:sp>
        <p:nvSpPr>
          <p:cNvPr name="TextBox 9" id="9"/>
          <p:cNvSpPr txBox="true"/>
          <p:nvPr/>
        </p:nvSpPr>
        <p:spPr>
          <a:xfrm rot="0">
            <a:off x="950119" y="2885331"/>
            <a:ext cx="16387762" cy="475209"/>
          </a:xfrm>
          <a:prstGeom prst="rect">
            <a:avLst/>
          </a:prstGeom>
        </p:spPr>
        <p:txBody>
          <a:bodyPr anchor="t" rtlCol="false" tIns="0" lIns="0" bIns="0" rIns="0">
            <a:spAutoFit/>
          </a:bodyPr>
          <a:lstStyle/>
          <a:p>
            <a:pPr algn="l" marL="273348" indent="-136674" lvl="1">
              <a:lnSpc>
                <a:spcPts val="2937"/>
              </a:lnSpc>
              <a:buFont typeface="Arial"/>
              <a:buChar char="•"/>
            </a:pPr>
            <a:r>
              <a:rPr lang="en-US" sz="1812">
                <a:solidFill>
                  <a:srgbClr val="2A2742"/>
                </a:solidFill>
                <a:latin typeface="Arimo"/>
                <a:ea typeface="Arimo"/>
                <a:cs typeface="Arimo"/>
                <a:sym typeface="Arimo"/>
              </a:rPr>
              <a:t>Storico delle partecipazioni.</a:t>
            </a:r>
          </a:p>
        </p:txBody>
      </p:sp>
      <p:sp>
        <p:nvSpPr>
          <p:cNvPr name="TextBox 10" id="10"/>
          <p:cNvSpPr txBox="true"/>
          <p:nvPr/>
        </p:nvSpPr>
        <p:spPr>
          <a:xfrm rot="0">
            <a:off x="950119" y="3348335"/>
            <a:ext cx="16387762" cy="475209"/>
          </a:xfrm>
          <a:prstGeom prst="rect">
            <a:avLst/>
          </a:prstGeom>
        </p:spPr>
        <p:txBody>
          <a:bodyPr anchor="t" rtlCol="false" tIns="0" lIns="0" bIns="0" rIns="0">
            <a:spAutoFit/>
          </a:bodyPr>
          <a:lstStyle/>
          <a:p>
            <a:pPr algn="l" marL="273348" indent="-136674" lvl="1">
              <a:lnSpc>
                <a:spcPts val="2937"/>
              </a:lnSpc>
              <a:buFont typeface="Arial"/>
              <a:buChar char="•"/>
            </a:pPr>
            <a:r>
              <a:rPr lang="en-US" sz="1812">
                <a:solidFill>
                  <a:srgbClr val="2A2742"/>
                </a:solidFill>
                <a:latin typeface="Arimo"/>
                <a:ea typeface="Arimo"/>
                <a:cs typeface="Arimo"/>
                <a:sym typeface="Arimo"/>
              </a:rPr>
              <a:t>Icona "vota ora" per i sondaggi non ancora votati.</a:t>
            </a:r>
          </a:p>
        </p:txBody>
      </p:sp>
      <p:grpSp>
        <p:nvGrpSpPr>
          <p:cNvPr name="Group 11" id="11"/>
          <p:cNvGrpSpPr>
            <a:grpSpLocks noChangeAspect="true"/>
          </p:cNvGrpSpPr>
          <p:nvPr/>
        </p:nvGrpSpPr>
        <p:grpSpPr>
          <a:xfrm rot="0">
            <a:off x="950119" y="4090690"/>
            <a:ext cx="12744450" cy="4038600"/>
            <a:chOff x="0" y="0"/>
            <a:chExt cx="16992600" cy="5384800"/>
          </a:xfrm>
        </p:grpSpPr>
        <p:sp>
          <p:nvSpPr>
            <p:cNvPr name="Freeform 12" id="12" descr="preencoded.png"/>
            <p:cNvSpPr/>
            <p:nvPr/>
          </p:nvSpPr>
          <p:spPr>
            <a:xfrm flipH="false" flipV="false" rot="0">
              <a:off x="0" y="0"/>
              <a:ext cx="16992600" cy="5384800"/>
            </a:xfrm>
            <a:custGeom>
              <a:avLst/>
              <a:gdLst/>
              <a:ahLst/>
              <a:cxnLst/>
              <a:rect r="r" b="b" t="t" l="l"/>
              <a:pathLst>
                <a:path h="5384800" w="16992600">
                  <a:moveTo>
                    <a:pt x="0" y="0"/>
                  </a:moveTo>
                  <a:lnTo>
                    <a:pt x="16992600" y="0"/>
                  </a:lnTo>
                  <a:lnTo>
                    <a:pt x="16992600" y="5384800"/>
                  </a:lnTo>
                  <a:lnTo>
                    <a:pt x="0" y="5384800"/>
                  </a:lnTo>
                  <a:lnTo>
                    <a:pt x="0" y="0"/>
                  </a:lnTo>
                  <a:close/>
                </a:path>
              </a:pathLst>
            </a:custGeom>
            <a:blipFill>
              <a:blip r:embed="rId4"/>
              <a:stretch>
                <a:fillRect l="0" t="0" r="0" b="0"/>
              </a:stretch>
            </a:blipFill>
          </p:spPr>
        </p:sp>
      </p:grpSp>
      <p:sp>
        <p:nvSpPr>
          <p:cNvPr name="TextBox 13" id="13"/>
          <p:cNvSpPr txBox="true"/>
          <p:nvPr/>
        </p:nvSpPr>
        <p:spPr>
          <a:xfrm rot="0">
            <a:off x="950119" y="8301186"/>
            <a:ext cx="16387762" cy="475209"/>
          </a:xfrm>
          <a:prstGeom prst="rect">
            <a:avLst/>
          </a:prstGeom>
        </p:spPr>
        <p:txBody>
          <a:bodyPr anchor="t" rtlCol="false" tIns="0" lIns="0" bIns="0" rIns="0">
            <a:spAutoFit/>
          </a:bodyPr>
          <a:lstStyle/>
          <a:p>
            <a:pPr algn="l">
              <a:lnSpc>
                <a:spcPts val="2937"/>
              </a:lnSpc>
            </a:pPr>
            <a:r>
              <a:rPr lang="en-US" sz="1812">
                <a:solidFill>
                  <a:srgbClr val="2A2742"/>
                </a:solidFill>
                <a:latin typeface="Arimo"/>
                <a:ea typeface="Arimo"/>
                <a:cs typeface="Arimo"/>
                <a:sym typeface="Arimo"/>
              </a:rPr>
              <a:t>L'interfaccia presenta un elenco dei sondaggi disponibili e uno storico degli ultimi sondaggi votati.</a:t>
            </a:r>
          </a:p>
        </p:txBody>
      </p:sp>
      <p:sp>
        <p:nvSpPr>
          <p:cNvPr name="TextBox 14" id="14"/>
          <p:cNvSpPr txBox="true"/>
          <p:nvPr/>
        </p:nvSpPr>
        <p:spPr>
          <a:xfrm rot="0">
            <a:off x="950119" y="8948291"/>
            <a:ext cx="16387762" cy="855166"/>
          </a:xfrm>
          <a:prstGeom prst="rect">
            <a:avLst/>
          </a:prstGeom>
        </p:spPr>
        <p:txBody>
          <a:bodyPr anchor="t" rtlCol="false" tIns="0" lIns="0" bIns="0" rIns="0">
            <a:spAutoFit/>
          </a:bodyPr>
          <a:lstStyle/>
          <a:p>
            <a:pPr algn="l">
              <a:lnSpc>
                <a:spcPts val="2937"/>
              </a:lnSpc>
            </a:pPr>
            <a:r>
              <a:rPr lang="en-US" sz="1812">
                <a:solidFill>
                  <a:srgbClr val="2A2742"/>
                </a:solidFill>
                <a:latin typeface="Arimo"/>
                <a:ea typeface="Arimo"/>
                <a:cs typeface="Arimo"/>
                <a:sym typeface="Arimo"/>
              </a:rPr>
              <a:t>La votazione avviene cliccando sull'icona "vota ora", che reindirizza alla pagina di votazione per esprimere la preferenza tra le opzioni disponibili. Dopo la votazione, l'interfaccia mostra l'opzione "vincitrice" (quella con più voti) o indica un pareggio.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DAG31ntFea0</dc:identifier>
  <dcterms:modified xsi:type="dcterms:W3CDTF">2011-08-01T06:04:30Z</dcterms:modified>
  <cp:revision>1</cp:revision>
  <dc:title>RELAZIONE-PROJECT-WORK.pptx</dc:title>
</cp:coreProperties>
</file>